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7" r:id="rId3"/>
    <p:sldId id="313" r:id="rId4"/>
    <p:sldId id="314" r:id="rId5"/>
    <p:sldId id="301" r:id="rId6"/>
    <p:sldId id="302" r:id="rId7"/>
    <p:sldId id="269" r:id="rId8"/>
    <p:sldId id="315" r:id="rId9"/>
    <p:sldId id="306" r:id="rId10"/>
    <p:sldId id="307" r:id="rId11"/>
    <p:sldId id="303" r:id="rId12"/>
    <p:sldId id="267" r:id="rId13"/>
    <p:sldId id="310" r:id="rId14"/>
    <p:sldId id="311" r:id="rId15"/>
    <p:sldId id="317" r:id="rId16"/>
    <p:sldId id="319" r:id="rId17"/>
    <p:sldId id="304" r:id="rId18"/>
    <p:sldId id="29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EFAF0"/>
    <a:srgbClr val="FDF1D3"/>
    <a:srgbClr val="FDEFCB"/>
    <a:srgbClr val="990033"/>
    <a:srgbClr val="0099CC"/>
    <a:srgbClr val="800000"/>
    <a:srgbClr val="5FD444"/>
    <a:srgbClr val="6BC65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709" autoAdjust="0"/>
  </p:normalViewPr>
  <p:slideViewPr>
    <p:cSldViewPr>
      <p:cViewPr varScale="1">
        <p:scale>
          <a:sx n="116" d="100"/>
          <a:sy n="116" d="100"/>
        </p:scale>
        <p:origin x="-13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12" y="16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ACC0A0-1994-4BB2-A3B6-8C0DD32D5093}" type="datetimeFigureOut">
              <a:rPr lang="ru-RU"/>
              <a:pPr/>
              <a:t>06.11.2012</a:t>
            </a:fld>
            <a:endParaRPr lang="ru-RU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605DBA-EA9F-4958-9C39-48C0769ACA5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35CFDE-7930-4885-B076-BE3D14786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87855-33BD-4BC7-8F8F-386ED01394E0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A0289-FA40-4331-AC32-7978B700F8EF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0" y="2514600"/>
            <a:ext cx="9144000" cy="1066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0"/>
            <a:ext cx="9144000" cy="2514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" name="Picture 24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03188"/>
            <a:ext cx="4162425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gray">
          <a:xfrm>
            <a:off x="0" y="3200400"/>
            <a:ext cx="9144000" cy="3657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8" name="Picture 25" descr="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048000"/>
            <a:ext cx="19812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4"/>
          <a:srcRect r="8662"/>
          <a:stretch>
            <a:fillRect/>
          </a:stretch>
        </p:blipFill>
        <p:spPr bwMode="auto">
          <a:xfrm>
            <a:off x="6781800" y="1538288"/>
            <a:ext cx="20574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5"/>
          <a:srcRect r="1010"/>
          <a:stretch>
            <a:fillRect/>
          </a:stretch>
        </p:blipFill>
        <p:spPr bwMode="auto">
          <a:xfrm>
            <a:off x="4419600" y="2439988"/>
            <a:ext cx="4495800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76800"/>
            <a:ext cx="13827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8001000" y="6415088"/>
            <a:ext cx="104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</a:rPr>
              <a:t>L/O/G/O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229600" cy="1524000"/>
          </a:xfrm>
        </p:spPr>
        <p:txBody>
          <a:bodyPr/>
          <a:lstStyle>
            <a:lvl1pPr>
              <a:defRPr sz="5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590800"/>
            <a:ext cx="57150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1295400" y="6553200"/>
            <a:ext cx="21336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657600" y="6553200"/>
            <a:ext cx="28956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781800" y="6553200"/>
            <a:ext cx="10668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427CC5-62F9-4CA8-9508-568AA322B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DBE88-EB6A-44D2-BF9E-7477772BE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D8E0E-2009-4E2F-8888-93110EEF3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F49-B4AE-4F6A-A506-8C0B65488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DA4D7-5CD2-4A8F-A6A4-10277FED4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A51B5-6A38-46BC-8840-53BB7E9C1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C334B-3BD2-4C23-A2B8-51FE3FBD9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B8D4-7A56-4DDB-9C6F-0826B110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49CCE-FCE3-455B-ADE3-690B7D0AF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89FCE-16BD-4C32-B68D-E19FCB22D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4A769-7D79-4F17-9AD9-D61A88199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1ACD-0007-4DB3-A2B8-1C5C169D7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2F3E-1870-4A75-BC54-62421369B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05600-D94F-4637-8E32-D1615E1BA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"/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0" y="0"/>
            <a:chExt cx="5760" cy="912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24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2862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" name="Rectangle 8"/>
            <p:cNvSpPr>
              <a:spLocks noChangeArrowheads="1"/>
            </p:cNvSpPr>
            <p:nvPr userDrawn="1"/>
          </p:nvSpPr>
          <p:spPr bwMode="gray">
            <a:xfrm>
              <a:off x="1248" y="240"/>
              <a:ext cx="4512" cy="4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" name="Rectangle 9"/>
            <p:cNvSpPr>
              <a:spLocks noChangeArrowheads="1"/>
            </p:cNvSpPr>
            <p:nvPr userDrawn="1"/>
          </p:nvSpPr>
          <p:spPr bwMode="gray">
            <a:xfrm>
              <a:off x="0" y="720"/>
              <a:ext cx="5760" cy="1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1027" name="Picture 26" descr="0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15250" y="77788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3525"/>
            <a:ext cx="82296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61521978-DC10-43EE-9977-F4E610290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2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424863" y="95250"/>
            <a:ext cx="673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5"/>
          <p:cNvPicPr>
            <a:picLocks noChangeAspect="1" noChangeArrowheads="1"/>
          </p:cNvPicPr>
          <p:nvPr/>
        </p:nvPicPr>
        <p:blipFill>
          <a:blip r:embed="rId18"/>
          <a:srcRect r="1010"/>
          <a:stretch>
            <a:fillRect/>
          </a:stretch>
        </p:blipFill>
        <p:spPr bwMode="auto">
          <a:xfrm>
            <a:off x="8001000" y="311150"/>
            <a:ext cx="914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1143000"/>
            <a:ext cx="8458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5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13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3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3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ml3000@mail.ru" TargetMode="External"/><Relationship Id="rId2" Type="http://schemas.openxmlformats.org/officeDocument/2006/relationships/hyperlink" Target="http://school30.spb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hool30.spb.ru/" TargetMode="Externa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http://www.kruzhki30.ru/olimpiady.htm" TargetMode="External"/><Relationship Id="rId18" Type="http://schemas.openxmlformats.org/officeDocument/2006/relationships/image" Target="../media/image27.jpeg"/><Relationship Id="rId26" Type="http://schemas.openxmlformats.org/officeDocument/2006/relationships/hyperlink" Target="http://school30.spb.ru/" TargetMode="External"/><Relationship Id="rId3" Type="http://schemas.openxmlformats.org/officeDocument/2006/relationships/hyperlink" Target="http://www.kruzhki30/" TargetMode="External"/><Relationship Id="rId21" Type="http://schemas.openxmlformats.org/officeDocument/2006/relationships/hyperlink" Target="http://www.kruzhki30.ru/obschenie.htm" TargetMode="External"/><Relationship Id="rId7" Type="http://schemas.openxmlformats.org/officeDocument/2006/relationships/hyperlink" Target="http://www.kruzhki30.ru/index.htm" TargetMode="External"/><Relationship Id="rId12" Type="http://schemas.openxmlformats.org/officeDocument/2006/relationships/image" Target="../media/image24.jpeg"/><Relationship Id="rId17" Type="http://schemas.openxmlformats.org/officeDocument/2006/relationships/hyperlink" Target="http://www.kruzhki30.ru/poigraem.htm" TargetMode="External"/><Relationship Id="rId25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20" Type="http://schemas.openxmlformats.org/officeDocument/2006/relationships/image" Target="../media/image28.jpe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hyperlink" Target="http://www.kruzhki30.ru/kruzhki.htm" TargetMode="External"/><Relationship Id="rId24" Type="http://schemas.openxmlformats.org/officeDocument/2006/relationships/image" Target="../media/image30.jpeg"/><Relationship Id="rId5" Type="http://schemas.openxmlformats.org/officeDocument/2006/relationships/image" Target="../media/image20.jpeg"/><Relationship Id="rId15" Type="http://schemas.openxmlformats.org/officeDocument/2006/relationships/hyperlink" Target="http://www.kruzhki30.ru/fotogalerea.htm" TargetMode="External"/><Relationship Id="rId23" Type="http://schemas.openxmlformats.org/officeDocument/2006/relationships/hyperlink" Target="http://www.kruzhki30.ru/kontakty.htm" TargetMode="External"/><Relationship Id="rId28" Type="http://schemas.openxmlformats.org/officeDocument/2006/relationships/image" Target="../media/image32.jpeg"/><Relationship Id="rId10" Type="http://schemas.openxmlformats.org/officeDocument/2006/relationships/image" Target="../media/image23.jpeg"/><Relationship Id="rId19" Type="http://schemas.openxmlformats.org/officeDocument/2006/relationships/hyperlink" Target="http://www.kruzhki30.ru/kopilka.htm" TargetMode="External"/><Relationship Id="rId4" Type="http://schemas.openxmlformats.org/officeDocument/2006/relationships/image" Target="../media/image13.jpeg"/><Relationship Id="rId9" Type="http://schemas.openxmlformats.org/officeDocument/2006/relationships/hyperlink" Target="http://www.kruzhki30.ru/news.htm" TargetMode="External"/><Relationship Id="rId14" Type="http://schemas.openxmlformats.org/officeDocument/2006/relationships/image" Target="../media/image25.jpeg"/><Relationship Id="rId22" Type="http://schemas.openxmlformats.org/officeDocument/2006/relationships/image" Target="../media/image29.jpeg"/><Relationship Id="rId27" Type="http://schemas.openxmlformats.org/officeDocument/2006/relationships/hyperlink" Target="http://www.kruzhki30.ru/kruzhki/zao_kruzhok1-3.htm" TargetMode="External"/><Relationship Id="rId30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3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213100"/>
            <a:ext cx="9144000" cy="3644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492375"/>
            <a:ext cx="9144000" cy="1584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2492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323850" y="2781300"/>
            <a:ext cx="8569325" cy="1524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dirty="0" smtClean="0">
                <a:solidFill>
                  <a:srgbClr val="990033"/>
                </a:solidFill>
              </a:rPr>
              <a:t>Внеклассная работа               по математике в ФМЛ № 30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4400" dirty="0">
                <a:solidFill>
                  <a:schemeClr val="tx2">
                    <a:lumMod val="50000"/>
                  </a:schemeClr>
                </a:solidFill>
              </a:rPr>
            </a:br>
            <a:endParaRPr 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2714625" y="4572000"/>
            <a:ext cx="6786563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Директор ФМЛ № 30,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учитель математики А.А. Третьяков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40" name="Picture 20" descr="E:\Фото лицея\Эмблема желт.png"/>
          <p:cNvPicPr>
            <a:picLocks noChangeAspect="1" noChangeArrowheads="1"/>
          </p:cNvPicPr>
          <p:nvPr/>
        </p:nvPicPr>
        <p:blipFill>
          <a:blip r:embed="rId2">
            <a:lum bright="-20000" contrast="10000"/>
          </a:blip>
          <a:srcRect/>
          <a:stretch>
            <a:fillRect/>
          </a:stretch>
        </p:blipFill>
        <p:spPr bwMode="auto">
          <a:xfrm>
            <a:off x="323850" y="188913"/>
            <a:ext cx="21685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22" descr="E:\Фото лицея\Здание на 7 линии.bmp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012160" y="188640"/>
            <a:ext cx="288638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1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284663" y="58769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87675" y="6021388"/>
            <a:ext cx="2092325" cy="915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3300"/>
                </a:solidFill>
              </a:rPr>
              <a:t>Санкт-Петербург</a:t>
            </a:r>
            <a:endParaRPr lang="en-US" b="1">
              <a:solidFill>
                <a:srgbClr val="003300"/>
              </a:solidFill>
            </a:endParaRPr>
          </a:p>
          <a:p>
            <a:r>
              <a:rPr lang="ru-RU" b="1">
                <a:solidFill>
                  <a:srgbClr val="003300"/>
                </a:solidFill>
              </a:rPr>
              <a:t> </a:t>
            </a:r>
            <a:r>
              <a:rPr lang="en-US" b="1">
                <a:solidFill>
                  <a:srgbClr val="003300"/>
                </a:solidFill>
              </a:rPr>
              <a:t>          </a:t>
            </a:r>
            <a:r>
              <a:rPr lang="ru-RU" b="1">
                <a:solidFill>
                  <a:srgbClr val="003300"/>
                </a:solidFill>
              </a:rPr>
              <a:t>2012 г. </a:t>
            </a:r>
            <a:endParaRPr lang="en-US" b="1">
              <a:solidFill>
                <a:srgbClr val="003300"/>
              </a:solidFill>
            </a:endParaRP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/>
      <p:bldP spid="5137" grpId="0" build="p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Группа 31"/>
          <p:cNvGrpSpPr>
            <a:grpSpLocks/>
          </p:cNvGrpSpPr>
          <p:nvPr/>
        </p:nvGrpSpPr>
        <p:grpSpPr bwMode="auto">
          <a:xfrm>
            <a:off x="7704138" y="0"/>
            <a:ext cx="1439862" cy="1268413"/>
            <a:chOff x="7308304" y="0"/>
            <a:chExt cx="1835696" cy="151807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308304" y="0"/>
              <a:ext cx="1835696" cy="11247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8723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685165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Неделя математики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237824" name="Group 256"/>
          <p:cNvGraphicFramePr>
            <a:graphicFrameLocks noGrp="1"/>
          </p:cNvGraphicFramePr>
          <p:nvPr>
            <p:ph idx="1"/>
          </p:nvPr>
        </p:nvGraphicFramePr>
        <p:xfrm>
          <a:off x="179388" y="1123950"/>
          <a:ext cx="8785225" cy="5564188"/>
        </p:xfrm>
        <a:graphic>
          <a:graphicData uri="http://schemas.openxmlformats.org/drawingml/2006/table">
            <a:tbl>
              <a:tblPr/>
              <a:tblGrid>
                <a:gridCol w="1683788"/>
                <a:gridCol w="4063568"/>
                <a:gridCol w="1098122"/>
                <a:gridCol w="1939498"/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Дата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DDDDD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DDDDDD"/>
                        </a:gs>
                        <a:gs pos="100000">
                          <a:srgbClr val="DDDDDD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Название мероприятия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745A42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745A42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Класс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745A42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745A42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Состав команды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DDDDD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DDDDDD"/>
                        </a:gs>
                        <a:gs pos="100000">
                          <a:srgbClr val="DDDDDD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1016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Понедельник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2.04.2012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2"/>
                          </a:solidFill>
                          <a:latin typeface="Verdana" pitchFamily="34" charset="0"/>
                          <a:ea typeface="+mn-ea"/>
                          <a:cs typeface="+mn-cs"/>
                        </a:rPr>
                        <a:t>Командная игра «Своя Игра»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Командная игра «Загадки»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Финальный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матбой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  8-1: 8-2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«Математическая неразбериха»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Весь класс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Вторник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«Найди и реши»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«Математическая абака»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5-7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8-9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Все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желающ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3-6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639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Среда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4.04.2012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2"/>
                          </a:solidFill>
                          <a:latin typeface="Verdana" pitchFamily="34" charset="0"/>
                          <a:ea typeface="+mn-ea"/>
                          <a:cs typeface="+mn-cs"/>
                        </a:rPr>
                        <a:t>Командная игра «Своя Игра»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«Математическая абака»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10-11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3-6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Четверг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Турнир математических игр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Выставка газет, стихов,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многогран-в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FFFFFF"/>
                          </a:solidFill>
                          <a:latin typeface="Verdana" pitchFamily="34" charset="0"/>
                          <a:ea typeface="+mn-ea"/>
                          <a:cs typeface="+mn-cs"/>
                        </a:rPr>
                        <a:t>«Игра по станциям»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5-7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8-9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Весь 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Все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желающ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5-8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Пятница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6.04.2012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«Математическая ярмарка»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Финальный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матбой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 11-1:11-3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5-6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11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Все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желающ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Суббота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7.04.2012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Награждение по итогам года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Вечер математического юмора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5-7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8-11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Все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Все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желающ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Понедельник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9.04.2012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Награждение по итогам года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8-11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8BF75">
                            <a:gamma/>
                            <a:shade val="57647"/>
                            <a:invGamma/>
                          </a:srgbClr>
                        </a:gs>
                        <a:gs pos="100000">
                          <a:srgbClr val="98BF75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Все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57AB87"/>
                        </a:gs>
                        <a:gs pos="100000">
                          <a:srgbClr val="57AB87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IMG_7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4293096"/>
            <a:ext cx="3419872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 descr="IMG_2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15800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571612"/>
            <a:ext cx="3390873" cy="3096000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6923087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Неделя математики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3929063" y="1052513"/>
            <a:ext cx="3667125" cy="504825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Математическая ярмарка</a:t>
            </a:r>
            <a:endParaRPr lang="en-US" sz="2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702" name="Группа 4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9721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" name="Picture 2" descr="F:\одод\Материалы объединений\Инт.игры\IMG_23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714356"/>
            <a:ext cx="3888000" cy="25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0" name="Picture 3" descr="F:\одод\Материалы объединений\Инт.игры\IMG_24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714356"/>
            <a:ext cx="3887999" cy="25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" name="Picture 4" descr="F:\одод\Материалы объединений\Инт.игры\IMG_24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714356"/>
            <a:ext cx="3888431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2" name="Picture 5" descr="F:\одод\Материалы объединений\Инт.игры\IMG_81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785794"/>
            <a:ext cx="3888431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3" name="Picture 6" descr="F:\одод\Материалы объединений\Инт.игры\IMG_81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571480"/>
            <a:ext cx="446054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900113" y="3500438"/>
            <a:ext cx="22256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Игра по станциям</a:t>
            </a:r>
            <a:endParaRPr lang="en-US" b="1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Абака</a:t>
            </a:r>
          </a:p>
        </p:txBody>
      </p:sp>
      <p:pic>
        <p:nvPicPr>
          <p:cNvPr id="18" name="Рисунок 17" descr="Изображение 10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57752" y="1571612"/>
            <a:ext cx="3390873" cy="3096000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IMG_746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86314" y="1571612"/>
            <a:ext cx="3390873" cy="3096000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Изображение 11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57752" y="1571612"/>
            <a:ext cx="3390873" cy="3096000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 descr="IMG_749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57752" y="1571612"/>
            <a:ext cx="3430302" cy="3132000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Рисунок 36" descr="x_4756f41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7158" y="415800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 descr="Копия IMG_224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7158" y="415800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>
            <a:off x="4929188" y="6457950"/>
            <a:ext cx="3595687" cy="400050"/>
          </a:xfrm>
          <a:prstGeom prst="rect">
            <a:avLst/>
          </a:prstGeom>
          <a:gradFill flip="none" rotWithShape="1">
            <a:gsLst>
              <a:gs pos="0">
                <a:srgbClr val="5FD444">
                  <a:tint val="66000"/>
                  <a:satMod val="160000"/>
                </a:srgbClr>
              </a:gs>
              <a:gs pos="50000">
                <a:srgbClr val="5FD444">
                  <a:tint val="44500"/>
                  <a:satMod val="160000"/>
                </a:srgbClr>
              </a:gs>
              <a:gs pos="100000">
                <a:srgbClr val="5FD444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Награждение победителей</a:t>
            </a:r>
          </a:p>
        </p:txBody>
      </p:sp>
      <p:pic>
        <p:nvPicPr>
          <p:cNvPr id="46" name="Рисунок 45" descr="IMG_5398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381435" y="1357298"/>
            <a:ext cx="4762565" cy="357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/>
          <p:cNvSpPr txBox="1"/>
          <p:nvPr/>
        </p:nvSpPr>
        <p:spPr>
          <a:xfrm>
            <a:off x="4286250" y="1071563"/>
            <a:ext cx="3368675" cy="4000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многогранников</a:t>
            </a:r>
          </a:p>
        </p:txBody>
      </p:sp>
      <p:pic>
        <p:nvPicPr>
          <p:cNvPr id="27" name="Рисунок 26" descr="x_67e4e3cb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7158" y="415800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x_6702aa89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57158" y="415800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45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Наши выезды</a:t>
            </a:r>
            <a:endParaRPr 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0722" name="Группа 50"/>
          <p:cNvGrpSpPr>
            <a:grpSpLocks/>
          </p:cNvGrpSpPr>
          <p:nvPr/>
        </p:nvGrpSpPr>
        <p:grpSpPr bwMode="auto">
          <a:xfrm>
            <a:off x="7596188" y="0"/>
            <a:ext cx="1547812" cy="1196975"/>
            <a:chOff x="7596336" y="0"/>
            <a:chExt cx="1547664" cy="1124745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7596336" y="244965"/>
              <a:ext cx="1547664" cy="8797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7596336" y="0"/>
              <a:ext cx="1547664" cy="4479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0771" name="Group 51"/>
          <p:cNvGrpSpPr>
            <a:grpSpLocks/>
          </p:cNvGrpSpPr>
          <p:nvPr/>
        </p:nvGrpSpPr>
        <p:grpSpPr bwMode="auto">
          <a:xfrm>
            <a:off x="0" y="1428750"/>
            <a:ext cx="9336088" cy="5429250"/>
            <a:chOff x="0" y="900"/>
            <a:chExt cx="5881" cy="3420"/>
          </a:xfrm>
        </p:grpSpPr>
        <p:sp>
          <p:nvSpPr>
            <p:cNvPr id="30724" name="Text Box 6"/>
            <p:cNvSpPr txBox="1">
              <a:spLocks noChangeArrowheads="1"/>
            </p:cNvSpPr>
            <p:nvPr/>
          </p:nvSpPr>
          <p:spPr bwMode="gray">
            <a:xfrm>
              <a:off x="3690" y="900"/>
              <a:ext cx="2191" cy="6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80808"/>
                  </a:solidFill>
                  <a:cs typeface="Arial" charset="0"/>
                </a:rPr>
                <a:t>Санкт-Петербургский турнир  математических боев</a:t>
              </a:r>
              <a:endParaRPr lang="en-US" sz="2000" b="1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0725" name="Text Box 7"/>
            <p:cNvSpPr txBox="1">
              <a:spLocks noChangeArrowheads="1"/>
            </p:cNvSpPr>
            <p:nvPr/>
          </p:nvSpPr>
          <p:spPr bwMode="gray">
            <a:xfrm>
              <a:off x="1890" y="3874"/>
              <a:ext cx="1701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ru-RU" sz="2000" b="1">
                  <a:solidFill>
                    <a:srgbClr val="080808"/>
                  </a:solidFill>
                  <a:cs typeface="Arial" charset="0"/>
                </a:rPr>
                <a:t>Уральский турнир юных математиков</a:t>
              </a:r>
              <a:endParaRPr lang="en-US" sz="2000" b="1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0726" name="Text Box 8"/>
            <p:cNvSpPr txBox="1">
              <a:spLocks noChangeArrowheads="1"/>
            </p:cNvSpPr>
            <p:nvPr/>
          </p:nvSpPr>
          <p:spPr bwMode="gray">
            <a:xfrm>
              <a:off x="4176" y="3150"/>
              <a:ext cx="1584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000" b="1">
                  <a:solidFill>
                    <a:srgbClr val="080808"/>
                  </a:solidFill>
                  <a:cs typeface="Arial" charset="0"/>
                </a:rPr>
                <a:t>Турнир</a:t>
              </a:r>
              <a:r>
                <a:rPr lang="en-US" sz="2000" b="1">
                  <a:solidFill>
                    <a:srgbClr val="080808"/>
                  </a:solidFill>
                  <a:cs typeface="Arial" charset="0"/>
                </a:rPr>
                <a:t> </a:t>
              </a:r>
              <a:r>
                <a:rPr lang="ru-RU" sz="2000" b="1">
                  <a:solidFill>
                    <a:srgbClr val="080808"/>
                  </a:solidFill>
                  <a:cs typeface="Arial" charset="0"/>
                </a:rPr>
                <a:t>«</a:t>
              </a:r>
              <a:r>
                <a:rPr lang="en-US" sz="2000" b="1">
                  <a:solidFill>
                    <a:srgbClr val="080808"/>
                  </a:solidFill>
                  <a:cs typeface="Arial" charset="0"/>
                </a:rPr>
                <a:t>Kostroma Open</a:t>
              </a:r>
              <a:r>
                <a:rPr lang="ru-RU" sz="2000" b="1">
                  <a:solidFill>
                    <a:srgbClr val="080808"/>
                  </a:solidFill>
                  <a:cs typeface="Arial" charset="0"/>
                </a:rPr>
                <a:t>» </a:t>
              </a:r>
              <a:endParaRPr lang="en-US" sz="2000" b="1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0727" name="TextBox 42"/>
            <p:cNvSpPr txBox="1">
              <a:spLocks noChangeArrowheads="1"/>
            </p:cNvSpPr>
            <p:nvPr/>
          </p:nvSpPr>
          <p:spPr bwMode="auto">
            <a:xfrm>
              <a:off x="4261" y="1800"/>
              <a:ext cx="149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/>
                <a:t>Московская</a:t>
              </a:r>
            </a:p>
            <a:p>
              <a:pPr algn="ctr"/>
              <a:r>
                <a:rPr lang="ru-RU" sz="2000" b="1"/>
                <a:t> математическая </a:t>
              </a:r>
            </a:p>
            <a:p>
              <a:pPr algn="ctr"/>
              <a:r>
                <a:rPr lang="ru-RU" sz="2000" b="1"/>
                <a:t>регата</a:t>
              </a:r>
            </a:p>
          </p:txBody>
        </p:sp>
        <p:sp>
          <p:nvSpPr>
            <p:cNvPr id="30728" name="TextBox 45"/>
            <p:cNvSpPr txBox="1">
              <a:spLocks noChangeArrowheads="1"/>
            </p:cNvSpPr>
            <p:nvPr/>
          </p:nvSpPr>
          <p:spPr bwMode="auto">
            <a:xfrm>
              <a:off x="0" y="3105"/>
              <a:ext cx="172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/>
                <a:t>Математический праздник в МГУ</a:t>
              </a:r>
            </a:p>
          </p:txBody>
        </p:sp>
        <p:sp>
          <p:nvSpPr>
            <p:cNvPr id="30729" name="TextBox 54"/>
            <p:cNvSpPr txBox="1">
              <a:spLocks noChangeArrowheads="1"/>
            </p:cNvSpPr>
            <p:nvPr/>
          </p:nvSpPr>
          <p:spPr bwMode="auto">
            <a:xfrm>
              <a:off x="0" y="1800"/>
              <a:ext cx="134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/>
                <a:t>Турнир</a:t>
              </a:r>
            </a:p>
            <a:p>
              <a:pPr algn="ctr"/>
              <a:r>
                <a:rPr lang="ru-RU" sz="2000" b="1"/>
                <a:t>им. А.П.Савина</a:t>
              </a:r>
            </a:p>
          </p:txBody>
        </p:sp>
        <p:grpSp>
          <p:nvGrpSpPr>
            <p:cNvPr id="30730" name="Группа 57"/>
            <p:cNvGrpSpPr>
              <a:grpSpLocks/>
            </p:cNvGrpSpPr>
            <p:nvPr/>
          </p:nvGrpSpPr>
          <p:grpSpPr bwMode="auto">
            <a:xfrm>
              <a:off x="1215" y="945"/>
              <a:ext cx="3015" cy="2970"/>
              <a:chOff x="1928794" y="1500174"/>
              <a:chExt cx="4785895" cy="4714908"/>
            </a:xfrm>
          </p:grpSpPr>
          <p:grpSp>
            <p:nvGrpSpPr>
              <p:cNvPr id="30731" name="Группа 44"/>
              <p:cNvGrpSpPr>
                <a:grpSpLocks/>
              </p:cNvGrpSpPr>
              <p:nvPr/>
            </p:nvGrpSpPr>
            <p:grpSpPr bwMode="auto">
              <a:xfrm>
                <a:off x="2071670" y="1500174"/>
                <a:ext cx="4643019" cy="4714908"/>
                <a:chOff x="2143108" y="1628800"/>
                <a:chExt cx="4643019" cy="4714908"/>
              </a:xfrm>
            </p:grpSpPr>
            <p:grpSp>
              <p:nvGrpSpPr>
                <p:cNvPr id="30737" name="Группа 22"/>
                <p:cNvGrpSpPr>
                  <a:grpSpLocks/>
                </p:cNvGrpSpPr>
                <p:nvPr/>
              </p:nvGrpSpPr>
              <p:grpSpPr bwMode="auto">
                <a:xfrm>
                  <a:off x="3563888" y="3284984"/>
                  <a:ext cx="1835696" cy="1518074"/>
                  <a:chOff x="7308304" y="0"/>
                  <a:chExt cx="1835696" cy="1518074"/>
                </a:xfrm>
              </p:grpSpPr>
              <p:sp>
                <p:nvSpPr>
                  <p:cNvPr id="24" name="Прямоугольник 23"/>
                  <p:cNvSpPr/>
                  <p:nvPr/>
                </p:nvSpPr>
                <p:spPr>
                  <a:xfrm>
                    <a:off x="7308199" y="-410"/>
                    <a:ext cx="1836577" cy="1125546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6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35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pic>
                <p:nvPicPr>
                  <p:cNvPr id="30764" name="Picture 2" descr="E:\Фото лицея\Flag1.jpg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-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15808" y="0"/>
                    <a:ext cx="1728192" cy="15180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0738" name="Группа 43"/>
                <p:cNvGrpSpPr>
                  <a:grpSpLocks/>
                </p:cNvGrpSpPr>
                <p:nvPr/>
              </p:nvGrpSpPr>
              <p:grpSpPr bwMode="auto">
                <a:xfrm>
                  <a:off x="2143108" y="1628800"/>
                  <a:ext cx="4643019" cy="4714908"/>
                  <a:chOff x="2359132" y="1628800"/>
                  <a:chExt cx="4643019" cy="4714908"/>
                </a:xfrm>
              </p:grpSpPr>
              <p:sp>
                <p:nvSpPr>
                  <p:cNvPr id="30740" name="Oval 3"/>
                  <p:cNvSpPr>
                    <a:spLocks noChangeArrowheads="1"/>
                  </p:cNvSpPr>
                  <p:nvPr/>
                </p:nvSpPr>
                <p:spPr bwMode="gray">
                  <a:xfrm>
                    <a:off x="2760663" y="2124075"/>
                    <a:ext cx="3743325" cy="37433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14999">
                        <a:srgbClr val="7D8496"/>
                      </a:gs>
                      <a:gs pos="53000">
                        <a:srgbClr val="E6E6E6"/>
                      </a:gs>
                      <a:gs pos="67999">
                        <a:srgbClr val="7D8496"/>
                      </a:gs>
                      <a:gs pos="92999">
                        <a:srgbClr val="E6E6E6"/>
                      </a:gs>
                      <a:gs pos="100000">
                        <a:srgbClr val="FFFF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0741" name="Oval 4"/>
                  <p:cNvSpPr>
                    <a:spLocks noChangeArrowheads="1"/>
                  </p:cNvSpPr>
                  <p:nvPr/>
                </p:nvSpPr>
                <p:spPr bwMode="gray">
                  <a:xfrm>
                    <a:off x="3254375" y="2603500"/>
                    <a:ext cx="2749550" cy="274637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1A1A1"/>
                      </a:gs>
                      <a:gs pos="50000">
                        <a:srgbClr val="FFFFFF"/>
                      </a:gs>
                      <a:gs pos="100000">
                        <a:srgbClr val="A1A1A1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2700000">
                      <a:srgbClr val="999999"/>
                    </a:prstShdw>
                  </a:effec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8437" name="Text Box 5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429000" y="3444913"/>
                    <a:ext cx="2441362" cy="46196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endParaRPr lang="en-US" sz="2400" b="1" dirty="0">
                      <a:solidFill>
                        <a:srgbClr val="080808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cs typeface="Arial" charset="0"/>
                    </a:endParaRPr>
                  </a:p>
                </p:txBody>
              </p:sp>
              <p:grpSp>
                <p:nvGrpSpPr>
                  <p:cNvPr id="3074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3923928" y="1628800"/>
                    <a:ext cx="1440160" cy="1368152"/>
                    <a:chOff x="708" y="2203"/>
                    <a:chExt cx="751" cy="741"/>
                  </a:xfrm>
                </p:grpSpPr>
                <p:sp>
                  <p:nvSpPr>
                    <p:cNvPr id="18442" name="Oval 1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728" y="2235"/>
                      <a:ext cx="716" cy="70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31765"/>
                            <a:invGamma/>
                          </a:schemeClr>
                        </a:gs>
                      </a:gsLst>
                      <a:lin ang="5400000" scaled="1"/>
                    </a:gradFill>
                    <a:ln w="38100" algn="ctr">
                      <a:solidFill>
                        <a:srgbClr val="F8F8F8">
                          <a:alpha val="80000"/>
                        </a:srgb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pic>
                  <p:nvPicPr>
                    <p:cNvPr id="30762" name="Picture 11" descr="cir_lighteffect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lum bright="18000" contrast="-12000"/>
                    </a:blip>
                    <a:srcRect/>
                    <a:stretch>
                      <a:fillRect/>
                    </a:stretch>
                  </p:blipFill>
                  <p:spPr bwMode="gray">
                    <a:xfrm>
                      <a:off x="708" y="2203"/>
                      <a:ext cx="751" cy="6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30744" name="Rectangle 12"/>
                  <p:cNvSpPr>
                    <a:spLocks noChangeArrowheads="1"/>
                  </p:cNvSpPr>
                  <p:nvPr/>
                </p:nvSpPr>
                <p:spPr bwMode="gray">
                  <a:xfrm>
                    <a:off x="3900488" y="2082800"/>
                    <a:ext cx="1450975" cy="40011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rgbClr val="F8F8F8"/>
                        </a:solidFill>
                        <a:cs typeface="Arial" charset="0"/>
                      </a:rPr>
                      <a:t> </a:t>
                    </a:r>
                    <a:r>
                      <a:rPr lang="ru-RU" sz="2000" b="1">
                        <a:solidFill>
                          <a:srgbClr val="F8F8F8"/>
                        </a:solidFill>
                        <a:cs typeface="Arial" charset="0"/>
                      </a:rPr>
                      <a:t>СПб</a:t>
                    </a:r>
                    <a:endParaRPr lang="en-US" sz="2000" b="1">
                      <a:solidFill>
                        <a:srgbClr val="F8F8F8"/>
                      </a:solidFill>
                      <a:cs typeface="Arial" charset="0"/>
                    </a:endParaRPr>
                  </a:p>
                </p:txBody>
              </p:sp>
              <p:grpSp>
                <p:nvGrpSpPr>
                  <p:cNvPr id="30745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359806" y="2485899"/>
                    <a:ext cx="1537165" cy="2901463"/>
                    <a:chOff x="792" y="2052"/>
                    <a:chExt cx="787" cy="1485"/>
                  </a:xfrm>
                </p:grpSpPr>
                <p:sp>
                  <p:nvSpPr>
                    <p:cNvPr id="30759" name="Oval 1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792" y="2052"/>
                      <a:ext cx="716" cy="70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5E0017"/>
                        </a:gs>
                        <a:gs pos="50000">
                          <a:srgbClr val="890026"/>
                        </a:gs>
                        <a:gs pos="100000">
                          <a:srgbClr val="A4002F"/>
                        </a:gs>
                      </a:gsLst>
                      <a:lin ang="16200000" scaled="1"/>
                    </a:gradFill>
                    <a:ln w="38100" algn="ctr">
                      <a:solidFill>
                        <a:schemeClr val="bg2">
                          <a:alpha val="7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pic>
                  <p:nvPicPr>
                    <p:cNvPr id="30760" name="Picture 15" descr="cir_lighteffect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lum bright="18000" contrast="-12000"/>
                    </a:blip>
                    <a:srcRect/>
                    <a:stretch>
                      <a:fillRect/>
                    </a:stretch>
                  </p:blipFill>
                  <p:spPr bwMode="gray">
                    <a:xfrm>
                      <a:off x="828" y="2893"/>
                      <a:ext cx="751" cy="6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30746" name="Rectangle 16"/>
                  <p:cNvSpPr>
                    <a:spLocks noChangeArrowheads="1"/>
                  </p:cNvSpPr>
                  <p:nvPr/>
                </p:nvSpPr>
                <p:spPr bwMode="gray">
                  <a:xfrm>
                    <a:off x="2359132" y="4700634"/>
                    <a:ext cx="1450975" cy="40011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rgbClr val="F8F8F8"/>
                        </a:solidFill>
                        <a:cs typeface="Arial" charset="0"/>
                      </a:rPr>
                      <a:t> </a:t>
                    </a:r>
                    <a:r>
                      <a:rPr lang="ru-RU" sz="2000" b="1">
                        <a:solidFill>
                          <a:srgbClr val="F8F8F8"/>
                        </a:solidFill>
                        <a:cs typeface="Arial" charset="0"/>
                      </a:rPr>
                      <a:t>Москва</a:t>
                    </a:r>
                    <a:endParaRPr lang="en-US" sz="2000" b="1">
                      <a:solidFill>
                        <a:srgbClr val="F8F8F8"/>
                      </a:solidFill>
                      <a:cs typeface="Arial" charset="0"/>
                    </a:endParaRPr>
                  </a:p>
                </p:txBody>
              </p:sp>
              <p:grpSp>
                <p:nvGrpSpPr>
                  <p:cNvPr id="3074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5359102" y="2415348"/>
                    <a:ext cx="1643049" cy="1379230"/>
                    <a:chOff x="634" y="1966"/>
                    <a:chExt cx="816" cy="747"/>
                  </a:xfrm>
                </p:grpSpPr>
                <p:sp>
                  <p:nvSpPr>
                    <p:cNvPr id="18450" name="Oval 1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670" y="2003"/>
                      <a:ext cx="716" cy="70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shade val="31765"/>
                            <a:invGamma/>
                          </a:schemeClr>
                        </a:gs>
                      </a:gsLst>
                      <a:lin ang="5400000" scaled="1"/>
                    </a:gradFill>
                    <a:ln w="38100" algn="ctr">
                      <a:solidFill>
                        <a:srgbClr val="F8F8F8">
                          <a:alpha val="80000"/>
                        </a:srgb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pic>
                  <p:nvPicPr>
                    <p:cNvPr id="30758" name="Picture 19" descr="cir_lighteffect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lum bright="18000" contrast="-12000"/>
                    </a:blip>
                    <a:srcRect/>
                    <a:stretch>
                      <a:fillRect/>
                    </a:stretch>
                  </p:blipFill>
                  <p:spPr bwMode="gray">
                    <a:xfrm>
                      <a:off x="634" y="1966"/>
                      <a:ext cx="816" cy="6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30748" name="Группа 31"/>
                  <p:cNvGrpSpPr>
                    <a:grpSpLocks/>
                  </p:cNvGrpSpPr>
                  <p:nvPr/>
                </p:nvGrpSpPr>
                <p:grpSpPr bwMode="auto">
                  <a:xfrm>
                    <a:off x="3645016" y="4772072"/>
                    <a:ext cx="1785950" cy="1571636"/>
                    <a:chOff x="1268752" y="2467816"/>
                    <a:chExt cx="1785950" cy="1571636"/>
                  </a:xfrm>
                </p:grpSpPr>
                <p:sp>
                  <p:nvSpPr>
                    <p:cNvPr id="30" name="Oval 1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482911" y="2696418"/>
                      <a:ext cx="1441324" cy="1309696"/>
                    </a:xfrm>
                    <a:prstGeom prst="ellipse">
                      <a:avLst/>
                    </a:prstGeom>
                    <a:solidFill>
                      <a:schemeClr val="tx1">
                        <a:lumMod val="85000"/>
                        <a:lumOff val="15000"/>
                        <a:alpha val="70000"/>
                      </a:schemeClr>
                    </a:solidFill>
                    <a:ln w="12700" algn="ctr">
                      <a:solidFill>
                        <a:schemeClr val="tx1">
                          <a:lumMod val="95000"/>
                          <a:lumOff val="5000"/>
                          <a:alpha val="80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pic>
                  <p:nvPicPr>
                    <p:cNvPr id="30756" name="Picture 19" descr="cir_lighteffect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lum bright="18000" contrast="-12000"/>
                    </a:blip>
                    <a:srcRect/>
                    <a:stretch>
                      <a:fillRect/>
                    </a:stretch>
                  </p:blipFill>
                  <p:spPr bwMode="gray">
                    <a:xfrm>
                      <a:off x="1268752" y="2467816"/>
                      <a:ext cx="1785950" cy="157163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30749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5082" y="5486452"/>
                    <a:ext cx="970137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2000" b="1">
                        <a:solidFill>
                          <a:schemeClr val="bg2"/>
                        </a:solidFill>
                      </a:rPr>
                      <a:t>Киров</a:t>
                    </a:r>
                  </a:p>
                </p:txBody>
              </p:sp>
              <p:grpSp>
                <p:nvGrpSpPr>
                  <p:cNvPr id="30750" name="Группа 39"/>
                  <p:cNvGrpSpPr>
                    <a:grpSpLocks/>
                  </p:cNvGrpSpPr>
                  <p:nvPr/>
                </p:nvGrpSpPr>
                <p:grpSpPr bwMode="auto">
                  <a:xfrm>
                    <a:off x="5430966" y="4071942"/>
                    <a:ext cx="1512168" cy="1451945"/>
                    <a:chOff x="966470" y="1047606"/>
                    <a:chExt cx="1512168" cy="1451945"/>
                  </a:xfrm>
                </p:grpSpPr>
                <p:sp>
                  <p:nvSpPr>
                    <p:cNvPr id="30753" name="Oval 1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966470" y="1190482"/>
                      <a:ext cx="1441694" cy="130906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5E005E"/>
                        </a:gs>
                        <a:gs pos="50000">
                          <a:srgbClr val="890089"/>
                        </a:gs>
                        <a:gs pos="100000">
                          <a:srgbClr val="A400A4"/>
                        </a:gs>
                      </a:gsLst>
                      <a:lin ang="16200000" scaled="1"/>
                    </a:gradFill>
                    <a:ln w="38100" algn="ctr">
                      <a:solidFill>
                        <a:srgbClr val="F8F8F8">
                          <a:alpha val="79999"/>
                        </a:srgbClr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pic>
                  <p:nvPicPr>
                    <p:cNvPr id="30754" name="Picture 19" descr="cir_lighteffect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lum bright="18000" contrast="-12000"/>
                    </a:blip>
                    <a:srcRect/>
                    <a:stretch>
                      <a:fillRect/>
                    </a:stretch>
                  </p:blipFill>
                  <p:spPr bwMode="gray">
                    <a:xfrm>
                      <a:off x="966470" y="1047606"/>
                      <a:ext cx="1512168" cy="1189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30751" name="Text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03370" y="4700730"/>
                    <a:ext cx="1440160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ru-RU" sz="2000" b="1">
                        <a:solidFill>
                          <a:schemeClr val="bg2"/>
                        </a:solidFill>
                      </a:rPr>
                      <a:t>Кострома</a:t>
                    </a:r>
                  </a:p>
                </p:txBody>
              </p:sp>
              <p:sp>
                <p:nvSpPr>
                  <p:cNvPr id="30752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46246" y="2986218"/>
                    <a:ext cx="1118832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2000" b="1">
                        <a:solidFill>
                          <a:schemeClr val="bg2"/>
                        </a:solidFill>
                      </a:rPr>
                      <a:t>Москва</a:t>
                    </a:r>
                  </a:p>
                </p:txBody>
              </p:sp>
            </p:grpSp>
            <p:pic>
              <p:nvPicPr>
                <p:cNvPr id="30739" name="Picture 2" descr="E:\Фото лицея\Flag1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3347864" y="2924944"/>
                  <a:ext cx="2232248" cy="19608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9" name="Oval 14"/>
              <p:cNvSpPr>
                <a:spLocks noChangeArrowheads="1"/>
              </p:cNvSpPr>
              <p:nvPr/>
            </p:nvSpPr>
            <p:spPr bwMode="gray">
              <a:xfrm>
                <a:off x="2143087" y="4071942"/>
                <a:ext cx="1398466" cy="138589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733" name="TextBox 53"/>
              <p:cNvSpPr txBox="1">
                <a:spLocks noChangeArrowheads="1"/>
              </p:cNvSpPr>
              <p:nvPr/>
            </p:nvSpPr>
            <p:spPr bwMode="auto">
              <a:xfrm>
                <a:off x="2214546" y="4572008"/>
                <a:ext cx="12144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2000" b="1">
                    <a:solidFill>
                      <a:schemeClr val="bg2"/>
                    </a:solidFill>
                  </a:rPr>
                  <a:t>Москва</a:t>
                </a:r>
              </a:p>
            </p:txBody>
          </p:sp>
          <p:sp>
            <p:nvSpPr>
              <p:cNvPr id="30734" name="TextBox 55"/>
              <p:cNvSpPr txBox="1">
                <a:spLocks noChangeArrowheads="1"/>
              </p:cNvSpPr>
              <p:nvPr/>
            </p:nvSpPr>
            <p:spPr bwMode="auto">
              <a:xfrm>
                <a:off x="2214546" y="2714620"/>
                <a:ext cx="1107804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000" b="1">
                    <a:solidFill>
                      <a:schemeClr val="bg2"/>
                    </a:solidFill>
                  </a:rPr>
                  <a:t>Суди-</a:t>
                </a:r>
              </a:p>
              <a:p>
                <a:pPr algn="ctr"/>
                <a:r>
                  <a:rPr lang="ru-RU" sz="2000" b="1">
                    <a:solidFill>
                      <a:schemeClr val="bg2"/>
                    </a:solidFill>
                  </a:rPr>
                  <a:t>славль</a:t>
                </a:r>
              </a:p>
            </p:txBody>
          </p:sp>
          <p:pic>
            <p:nvPicPr>
              <p:cNvPr id="30735" name="Picture 15" descr="cir_lighteffect0"/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1928794" y="2285992"/>
                <a:ext cx="1571636" cy="1258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36" name="Picture 15" descr="cir_lighteffect0"/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-12000"/>
              </a:blip>
              <a:srcRect/>
              <a:stretch>
                <a:fillRect/>
              </a:stretch>
            </p:blipFill>
            <p:spPr bwMode="gray">
              <a:xfrm>
                <a:off x="2071670" y="4000504"/>
                <a:ext cx="1571636" cy="1258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x_f5c7ac7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400000">
            <a:off x="128892" y="1557687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1746" name="Группа 6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1755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 bwMode="gray">
          <a:xfrm>
            <a:off x="0" y="61913"/>
            <a:ext cx="7643813" cy="1816100"/>
          </a:xfrm>
          <a:ln algn="ctr"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080808"/>
                </a:solidFill>
                <a:cs typeface="Arial" charset="0"/>
              </a:rPr>
              <a:t>Санкт-Петербургский турнир  математических боев</a:t>
            </a:r>
            <a:r>
              <a:rPr lang="en-US" sz="4000" dirty="0" smtClean="0">
                <a:solidFill>
                  <a:srgbClr val="080808"/>
                </a:solidFill>
                <a:cs typeface="Arial" charset="0"/>
              </a:rPr>
              <a:t/>
            </a:r>
            <a:br>
              <a:rPr lang="en-US" sz="4000" dirty="0" smtClean="0">
                <a:solidFill>
                  <a:srgbClr val="080808"/>
                </a:solidFill>
                <a:cs typeface="Arial" charset="0"/>
              </a:rPr>
            </a:br>
            <a:endParaRPr lang="en-US" sz="400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7" name="Рисунок 16" descr="x_f2f99e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00000">
            <a:off x="5097444" y="1557686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x_44b7ea1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942000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 descr="x_ab28ff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3942000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 descr="z_16d0d4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3942000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Рисунок 19" descr="x_0bf0f93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-1200000">
            <a:off x="95644" y="1577067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Рисунок 20" descr="z_929961f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200000">
            <a:off x="5096304" y="1505630"/>
            <a:ext cx="3888000" cy="2916000"/>
          </a:xfrm>
          <a:prstGeom prst="ellipse">
            <a:avLst/>
          </a:prstGeom>
          <a:ln w="1905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DSC03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76872"/>
            <a:ext cx="4896000" cy="36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Содержимое 9" descr="DSC036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276872"/>
            <a:ext cx="4896000" cy="36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Рисунок 17" descr="DSC02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204864"/>
            <a:ext cx="4968552" cy="36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2772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1547813" y="1412875"/>
            <a:ext cx="8458200" cy="239713"/>
          </a:xfrm>
          <a:noFill/>
        </p:spPr>
        <p:txBody>
          <a:bodyPr/>
          <a:lstStyle/>
          <a:p>
            <a:r>
              <a:rPr lang="en-US" smtClean="0"/>
              <a:t>www.themegallery.com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 bwMode="gray">
          <a:xfrm>
            <a:off x="468313" y="0"/>
            <a:ext cx="6994525" cy="1200150"/>
          </a:xfrm>
          <a:ln algn="ctr"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Московская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математическая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регата</a:t>
            </a:r>
            <a:endParaRPr lang="en-US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</p:txBody>
      </p:sp>
      <p:grpSp>
        <p:nvGrpSpPr>
          <p:cNvPr id="32774" name="Группа 6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2779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1" descr="x_010bd4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700808"/>
            <a:ext cx="3591001" cy="47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Рисунок 20" descr="DSC027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1700808"/>
            <a:ext cx="3591000" cy="47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Рисунок 19" descr="DSC027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1700808"/>
            <a:ext cx="3591000" cy="47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6983412" cy="7223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Турнир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«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Kostroma Open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»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/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794" name="Нижний колонтитул 3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r>
              <a:rPr lang="en-US" smtClean="0"/>
              <a:t>com</a:t>
            </a:r>
          </a:p>
        </p:txBody>
      </p:sp>
      <p:grpSp>
        <p:nvGrpSpPr>
          <p:cNvPr id="33795" name="Группа 6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3802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Рисунок 17" descr="x_2f9ba635.jpg"/>
          <p:cNvPicPr>
            <a:picLocks noChangeAspect="1"/>
          </p:cNvPicPr>
          <p:nvPr/>
        </p:nvPicPr>
        <p:blipFill>
          <a:blip r:embed="rId3" cstate="print"/>
          <a:srcRect l="1786" t="7143" b="7143"/>
          <a:stretch>
            <a:fillRect/>
          </a:stretch>
        </p:blipFill>
        <p:spPr>
          <a:xfrm>
            <a:off x="5004048" y="1412776"/>
            <a:ext cx="3960439" cy="2592288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x_4454afc8.jpg"/>
          <p:cNvPicPr>
            <a:picLocks noChangeAspect="1"/>
          </p:cNvPicPr>
          <p:nvPr/>
        </p:nvPicPr>
        <p:blipFill>
          <a:blip r:embed="rId4" cstate="print"/>
          <a:srcRect t="14640" r="4070" b="6977"/>
          <a:stretch>
            <a:fillRect/>
          </a:stretch>
        </p:blipFill>
        <p:spPr>
          <a:xfrm>
            <a:off x="4860032" y="4365104"/>
            <a:ext cx="4067943" cy="249289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DSC00323.JPG"/>
          <p:cNvPicPr>
            <a:picLocks noChangeAspect="1"/>
          </p:cNvPicPr>
          <p:nvPr/>
        </p:nvPicPr>
        <p:blipFill>
          <a:blip r:embed="rId5" cstate="print"/>
          <a:srcRect t="16522" r="5310"/>
          <a:stretch>
            <a:fillRect/>
          </a:stretch>
        </p:blipFill>
        <p:spPr>
          <a:xfrm>
            <a:off x="285720" y="928670"/>
            <a:ext cx="3851920" cy="25469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x_0ae44db3.jpg"/>
          <p:cNvPicPr>
            <a:picLocks noChangeAspect="1"/>
          </p:cNvPicPr>
          <p:nvPr/>
        </p:nvPicPr>
        <p:blipFill>
          <a:blip r:embed="rId6" cstate="print"/>
          <a:srcRect l="2862" t="13757"/>
          <a:stretch>
            <a:fillRect/>
          </a:stretch>
        </p:blipFill>
        <p:spPr>
          <a:xfrm>
            <a:off x="179512" y="4077072"/>
            <a:ext cx="3851920" cy="256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x_ba68b9c7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267744" y="2348880"/>
            <a:ext cx="4696983" cy="3522737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Группа 31"/>
          <p:cNvGrpSpPr>
            <a:grpSpLocks/>
          </p:cNvGrpSpPr>
          <p:nvPr/>
        </p:nvGrpSpPr>
        <p:grpSpPr bwMode="auto">
          <a:xfrm>
            <a:off x="7704138" y="0"/>
            <a:ext cx="1439862" cy="1268413"/>
            <a:chOff x="7308304" y="0"/>
            <a:chExt cx="1835696" cy="151807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308304" y="0"/>
              <a:ext cx="1835696" cy="11247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4870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5750"/>
            <a:ext cx="685165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/>
              <a:t>Расписание занятий летней практики </a:t>
            </a:r>
            <a:br>
              <a:rPr lang="ru-RU" sz="2800" dirty="0" smtClean="0"/>
            </a:br>
            <a:r>
              <a:rPr lang="ru-RU" sz="2800" dirty="0" err="1" smtClean="0"/>
              <a:t>мат.-меха</a:t>
            </a:r>
            <a:r>
              <a:rPr lang="ru-RU" sz="2800" dirty="0" smtClean="0"/>
              <a:t> СПб ГУ для школьников  10-х классов ФМЛ-30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237824" name="Group 256"/>
          <p:cNvGraphicFramePr>
            <a:graphicFrameLocks noGrp="1"/>
          </p:cNvGraphicFramePr>
          <p:nvPr>
            <p:ph idx="1"/>
          </p:nvPr>
        </p:nvGraphicFramePr>
        <p:xfrm>
          <a:off x="285750" y="1571625"/>
          <a:ext cx="8643938" cy="4808538"/>
        </p:xfrm>
        <a:graphic>
          <a:graphicData uri="http://schemas.openxmlformats.org/drawingml/2006/table">
            <a:tbl>
              <a:tblPr/>
              <a:tblGrid>
                <a:gridCol w="1123950"/>
                <a:gridCol w="5305425"/>
                <a:gridCol w="2214563"/>
              </a:tblGrid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Дата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6666"/>
                        </a:gs>
                        <a:gs pos="50000">
                          <a:srgbClr val="DDDDDD"/>
                        </a:gs>
                        <a:gs pos="100000">
                          <a:srgbClr val="666666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Тема занятия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62A1F"/>
                        </a:gs>
                        <a:gs pos="100000">
                          <a:srgbClr val="745A42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ФИО преподавателя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6666"/>
                        </a:gs>
                        <a:gs pos="50000">
                          <a:srgbClr val="DDDDDD"/>
                        </a:gs>
                        <a:gs pos="100000">
                          <a:srgbClr val="666666"/>
                        </a:gs>
                      </a:gsLst>
                      <a:lin ang="0" scaled="1"/>
                    </a:gra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июня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Ускоренное расширение вселенной (Нобелевская премия 2011)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Цветков А.С.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Декартовы деревья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Лопатин А.С.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Сферическая геометрия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Косовский Н.Н.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Компьютеры будущего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Граничин О.Н.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Информационный поиск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Михайлова Е.Г.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Устройство и история органа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Цветков А.С.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Решение уравнений в целых числах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Егоров А.Т.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13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Задача о разорении игрока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Пусев Р.С.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Алгебраические кривые и теорема Паскаля о вписанном шестиугольнике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Пименов К.И.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 июня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Теорема Дена о равносоставленности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86E43"/>
                        </a:gs>
                        <a:gs pos="100000">
                          <a:srgbClr val="98BF7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Звагельский М.Ю.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84F3E"/>
                        </a:gs>
                        <a:gs pos="50000">
                          <a:srgbClr val="57AB87"/>
                        </a:gs>
                        <a:gs pos="100000">
                          <a:srgbClr val="284F3E"/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0" y="1214438"/>
            <a:ext cx="8929688" cy="5357812"/>
            <a:chOff x="0" y="1500174"/>
            <a:chExt cx="8929686" cy="5357826"/>
          </a:xfrm>
        </p:grpSpPr>
        <p:pic>
          <p:nvPicPr>
            <p:cNvPr id="35857" name="Рисунок 23" descr="x_346073ea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500174"/>
              <a:ext cx="4018370" cy="5357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Рисунок 36" descr="5T2_79MZh5U.jpg"/>
            <p:cNvPicPr>
              <a:picLocks noChangeAspect="1"/>
            </p:cNvPicPr>
            <p:nvPr/>
          </p:nvPicPr>
          <p:blipFill>
            <a:blip r:embed="rId3" cstate="print"/>
            <a:srcRect r="2983" b="20688"/>
            <a:stretch>
              <a:fillRect/>
            </a:stretch>
          </p:blipFill>
          <p:spPr>
            <a:xfrm>
              <a:off x="4214810" y="1500174"/>
              <a:ext cx="4714876" cy="2571744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softEdge rad="112500"/>
            </a:effectLst>
          </p:spPr>
        </p:pic>
        <p:pic>
          <p:nvPicPr>
            <p:cNvPr id="35859" name="Содержимое 17" descr="x_d4b40939.jpg"/>
            <p:cNvPicPr>
              <a:picLocks noChangeAspect="1"/>
            </p:cNvPicPr>
            <p:nvPr/>
          </p:nvPicPr>
          <p:blipFill>
            <a:blip r:embed="rId4"/>
            <a:srcRect t="6451"/>
            <a:stretch>
              <a:fillRect/>
            </a:stretch>
          </p:blipFill>
          <p:spPr bwMode="auto">
            <a:xfrm>
              <a:off x="4572000" y="4271817"/>
              <a:ext cx="4143372" cy="258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Группа 51"/>
          <p:cNvGrpSpPr>
            <a:grpSpLocks/>
          </p:cNvGrpSpPr>
          <p:nvPr/>
        </p:nvGrpSpPr>
        <p:grpSpPr bwMode="auto">
          <a:xfrm>
            <a:off x="4429125" y="928688"/>
            <a:ext cx="4714875" cy="5500687"/>
            <a:chOff x="4429124" y="500042"/>
            <a:chExt cx="4714876" cy="5500702"/>
          </a:xfrm>
        </p:grpSpPr>
        <p:pic>
          <p:nvPicPr>
            <p:cNvPr id="42" name="Рисунок 41" descr="x_164d747b.jpg"/>
            <p:cNvPicPr>
              <a:picLocks noChangeAspect="1"/>
            </p:cNvPicPr>
            <p:nvPr/>
          </p:nvPicPr>
          <p:blipFill>
            <a:blip r:embed="rId5" cstate="print"/>
            <a:srcRect b="7793"/>
            <a:stretch>
              <a:fillRect/>
            </a:stretch>
          </p:blipFill>
          <p:spPr>
            <a:xfrm>
              <a:off x="4572000" y="3357562"/>
              <a:ext cx="4296317" cy="26431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Содержимое 6" descr="x_8a646af7.jpg"/>
            <p:cNvPicPr>
              <a:picLocks noChangeAspect="1"/>
            </p:cNvPicPr>
            <p:nvPr/>
          </p:nvPicPr>
          <p:blipFill>
            <a:blip r:embed="rId6" cstate="print"/>
            <a:srcRect t="3561" r="11523" b="16072"/>
            <a:stretch>
              <a:fillRect/>
            </a:stretch>
          </p:blipFill>
          <p:spPr bwMode="auto">
            <a:xfrm>
              <a:off x="4429124" y="500042"/>
              <a:ext cx="4714876" cy="28575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 bwMode="gray">
          <a:xfrm>
            <a:off x="152400" y="274638"/>
            <a:ext cx="7837488" cy="646112"/>
          </a:xfrm>
          <a:ln algn="ctr"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Летний математический лагерь</a:t>
            </a:r>
            <a:endParaRPr lang="en-US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</p:txBody>
      </p:sp>
      <p:grpSp>
        <p:nvGrpSpPr>
          <p:cNvPr id="35844" name="Группа 49"/>
          <p:cNvGrpSpPr>
            <a:grpSpLocks/>
          </p:cNvGrpSpPr>
          <p:nvPr/>
        </p:nvGrpSpPr>
        <p:grpSpPr bwMode="auto">
          <a:xfrm>
            <a:off x="7643813" y="0"/>
            <a:ext cx="1500187" cy="1214438"/>
            <a:chOff x="7643834" y="0"/>
            <a:chExt cx="1500166" cy="12144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643834" y="0"/>
              <a:ext cx="1500166" cy="90010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5854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731688" y="0"/>
              <a:ext cx="1412312" cy="121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71438" y="750888"/>
            <a:ext cx="4500562" cy="6215062"/>
            <a:chOff x="6572232" y="642918"/>
            <a:chExt cx="4500594" cy="6215082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6572232" y="642918"/>
              <a:ext cx="4500594" cy="6215082"/>
            </a:xfrm>
            <a:prstGeom prst="rect">
              <a:avLst/>
            </a:prstGeom>
            <a:solidFill>
              <a:srgbClr val="FEF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15" descr="oWpoCmoLwq0.jpg"/>
            <p:cNvPicPr>
              <a:picLocks noChangeAspect="1"/>
            </p:cNvPicPr>
            <p:nvPr/>
          </p:nvPicPr>
          <p:blipFill>
            <a:blip r:embed="rId8" cstate="print"/>
            <a:srcRect b="7962"/>
            <a:stretch>
              <a:fillRect/>
            </a:stretch>
          </p:blipFill>
          <p:spPr>
            <a:xfrm>
              <a:off x="6724123" y="857208"/>
              <a:ext cx="4304246" cy="26432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Содержимое 9" descr="x_c8444a54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rcRect r="3687" b="3309"/>
          <a:stretch>
            <a:fillRect/>
          </a:stretch>
        </p:blipFill>
        <p:spPr>
          <a:xfrm>
            <a:off x="214282" y="3714752"/>
            <a:ext cx="4159315" cy="2786058"/>
          </a:xfrm>
          <a:effectLst>
            <a:softEdge rad="112500"/>
          </a:effectLst>
        </p:spPr>
      </p:pic>
      <p:pic>
        <p:nvPicPr>
          <p:cNvPr id="43" name="Рисунок 42" descr="A6G0jD_nFV4.jpg"/>
          <p:cNvPicPr>
            <a:picLocks noChangeAspect="1"/>
          </p:cNvPicPr>
          <p:nvPr/>
        </p:nvPicPr>
        <p:blipFill>
          <a:blip r:embed="rId10" cstate="print"/>
          <a:srcRect t="20778" r="13079"/>
          <a:stretch>
            <a:fillRect/>
          </a:stretch>
        </p:blipFill>
        <p:spPr>
          <a:xfrm>
            <a:off x="268211" y="900113"/>
            <a:ext cx="4286248" cy="292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meRjF5JqjcQ.jpg"/>
          <p:cNvPicPr>
            <a:picLocks noChangeAspect="1"/>
          </p:cNvPicPr>
          <p:nvPr/>
        </p:nvPicPr>
        <p:blipFill>
          <a:blip r:embed="rId11" cstate="print"/>
          <a:srcRect t="14020" r="2941" b="5882"/>
          <a:stretch>
            <a:fillRect/>
          </a:stretch>
        </p:blipFill>
        <p:spPr>
          <a:xfrm>
            <a:off x="4572000" y="1071546"/>
            <a:ext cx="457200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Z4SmwaYg6TM.jpg"/>
          <p:cNvPicPr>
            <a:picLocks noChangeAspect="1"/>
          </p:cNvPicPr>
          <p:nvPr/>
        </p:nvPicPr>
        <p:blipFill>
          <a:blip r:embed="rId12" cstate="print"/>
          <a:srcRect t="12644"/>
          <a:stretch>
            <a:fillRect/>
          </a:stretch>
        </p:blipFill>
        <p:spPr>
          <a:xfrm>
            <a:off x="4572000" y="3857628"/>
            <a:ext cx="4214809" cy="276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Ao01dkqNGaI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8179" y="3893344"/>
            <a:ext cx="4068598" cy="262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213100"/>
            <a:ext cx="9144000" cy="3644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2492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492375"/>
            <a:ext cx="9144000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574675" y="3573463"/>
            <a:ext cx="8569325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 за внимание !</a:t>
            </a:r>
            <a:endParaRPr lang="en-US" sz="48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5229200"/>
            <a:ext cx="5040560" cy="108012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URL:       </a:t>
            </a:r>
            <a:r>
              <a:rPr lang="en-US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http://school30.spb.ru/</a:t>
            </a:r>
            <a:endParaRPr lang="en-US" sz="1800" b="1" i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E-mail:  </a:t>
            </a: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3"/>
              </a:rPr>
              <a:t>fml3000@mail.ru</a:t>
            </a:r>
            <a:endParaRPr lang="ru-RU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6870" name="Picture 2" descr="E:\Фото лицея\Flag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2339975" y="0"/>
            <a:ext cx="48958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geometry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58" y="357166"/>
            <a:ext cx="2016125" cy="1300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333375"/>
            <a:ext cx="641985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Справка о лицее</a:t>
            </a:r>
            <a:endParaRPr lang="en-US" sz="4800" dirty="0"/>
          </a:p>
        </p:txBody>
      </p:sp>
      <p:grpSp>
        <p:nvGrpSpPr>
          <p:cNvPr id="18434" name="Группа 59"/>
          <p:cNvGrpSpPr>
            <a:grpSpLocks/>
          </p:cNvGrpSpPr>
          <p:nvPr/>
        </p:nvGrpSpPr>
        <p:grpSpPr bwMode="auto">
          <a:xfrm>
            <a:off x="7596188" y="0"/>
            <a:ext cx="1547812" cy="1125538"/>
            <a:chOff x="7596336" y="0"/>
            <a:chExt cx="1547664" cy="112474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596336" y="332656"/>
              <a:ext cx="1547664" cy="7920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596336" y="0"/>
              <a:ext cx="1547664" cy="4766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8475" name="Group 43"/>
          <p:cNvGrpSpPr>
            <a:grpSpLocks/>
          </p:cNvGrpSpPr>
          <p:nvPr/>
        </p:nvGrpSpPr>
        <p:grpSpPr bwMode="auto">
          <a:xfrm>
            <a:off x="179388" y="1484313"/>
            <a:ext cx="8785225" cy="5373687"/>
            <a:chOff x="113" y="935"/>
            <a:chExt cx="5534" cy="3385"/>
          </a:xfrm>
        </p:grpSpPr>
        <p:sp>
          <p:nvSpPr>
            <p:cNvPr id="18437" name="Text Box 23"/>
            <p:cNvSpPr txBox="1">
              <a:spLocks noChangeArrowheads="1"/>
            </p:cNvSpPr>
            <p:nvPr/>
          </p:nvSpPr>
          <p:spPr bwMode="black">
            <a:xfrm>
              <a:off x="1429" y="1434"/>
              <a:ext cx="29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en-US" sz="2400" b="1">
                  <a:solidFill>
                    <a:srgbClr val="FFFFFF"/>
                  </a:solidFill>
                  <a:cs typeface="Arial" charset="0"/>
                </a:rPr>
                <a:t>Click to add title in here    </a:t>
              </a:r>
            </a:p>
          </p:txBody>
        </p:sp>
        <p:sp>
          <p:nvSpPr>
            <p:cNvPr id="18438" name="Text Box 25"/>
            <p:cNvSpPr txBox="1">
              <a:spLocks noChangeArrowheads="1"/>
            </p:cNvSpPr>
            <p:nvPr/>
          </p:nvSpPr>
          <p:spPr bwMode="black">
            <a:xfrm>
              <a:off x="1338" y="3884"/>
              <a:ext cx="29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en-US" sz="2400" b="1">
                  <a:solidFill>
                    <a:srgbClr val="FFFFFF"/>
                  </a:solidFill>
                  <a:cs typeface="Arial" charset="0"/>
                </a:rPr>
                <a:t>Clik to add title in here    </a:t>
              </a:r>
            </a:p>
          </p:txBody>
        </p:sp>
        <p:sp>
          <p:nvSpPr>
            <p:cNvPr id="18439" name="Text Box 26"/>
            <p:cNvSpPr txBox="1">
              <a:spLocks noChangeArrowheads="1"/>
            </p:cNvSpPr>
            <p:nvPr/>
          </p:nvSpPr>
          <p:spPr bwMode="black">
            <a:xfrm>
              <a:off x="1447" y="3371"/>
              <a:ext cx="29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en-US" sz="2400" b="1">
                  <a:solidFill>
                    <a:srgbClr val="FFFFFF"/>
                  </a:solidFill>
                  <a:cs typeface="Arial" charset="0"/>
                </a:rPr>
                <a:t>Click to add title in here    </a:t>
              </a:r>
            </a:p>
          </p:txBody>
        </p:sp>
        <p:sp>
          <p:nvSpPr>
            <p:cNvPr id="18440" name="AutoShape 35"/>
            <p:cNvSpPr>
              <a:spLocks noChangeArrowheads="1"/>
            </p:cNvSpPr>
            <p:nvPr/>
          </p:nvSpPr>
          <p:spPr bwMode="auto">
            <a:xfrm>
              <a:off x="612" y="1071"/>
              <a:ext cx="4128" cy="454"/>
            </a:xfrm>
            <a:prstGeom prst="roundRect">
              <a:avLst>
                <a:gd name="adj" fmla="val 0"/>
              </a:avLst>
            </a:prstGeom>
            <a:noFill/>
            <a:ln w="19050" cap="rnd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1" name="Text Box 4"/>
            <p:cNvSpPr txBox="1">
              <a:spLocks noChangeArrowheads="1"/>
            </p:cNvSpPr>
            <p:nvPr/>
          </p:nvSpPr>
          <p:spPr bwMode="gray">
            <a:xfrm>
              <a:off x="2064" y="3874"/>
              <a:ext cx="1950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cs typeface="Arial" charset="0"/>
                </a:rPr>
                <a:t> </a:t>
              </a:r>
              <a:r>
                <a:rPr lang="ru-RU" sz="2000" b="1">
                  <a:cs typeface="Arial" charset="0"/>
                </a:rPr>
                <a:t>Кол-во классов - 25 Кол-во учащихся - 689</a:t>
              </a:r>
              <a:endParaRPr lang="en-US" sz="2000" b="1">
                <a:cs typeface="Arial" charset="0"/>
              </a:endParaRPr>
            </a:p>
          </p:txBody>
        </p:sp>
        <p:grpSp>
          <p:nvGrpSpPr>
            <p:cNvPr id="18442" name="Группа 55"/>
            <p:cNvGrpSpPr>
              <a:grpSpLocks/>
            </p:cNvGrpSpPr>
            <p:nvPr/>
          </p:nvGrpSpPr>
          <p:grpSpPr bwMode="auto">
            <a:xfrm>
              <a:off x="158" y="2750"/>
              <a:ext cx="1876" cy="1360"/>
              <a:chOff x="251520" y="4365104"/>
              <a:chExt cx="2977455" cy="2160240"/>
            </a:xfrm>
          </p:grpSpPr>
          <p:sp>
            <p:nvSpPr>
              <p:cNvPr id="18465" name="AutoShape 3"/>
              <p:cNvSpPr>
                <a:spLocks noChangeArrowheads="1"/>
              </p:cNvSpPr>
              <p:nvPr/>
            </p:nvSpPr>
            <p:spPr bwMode="gray">
              <a:xfrm>
                <a:off x="251520" y="4365104"/>
                <a:ext cx="2977455" cy="2160240"/>
              </a:xfrm>
              <a:prstGeom prst="roundRect">
                <a:avLst>
                  <a:gd name="adj" fmla="val 12699"/>
                </a:avLst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66" name="AutoShape 5"/>
              <p:cNvSpPr>
                <a:spLocks noChangeArrowheads="1"/>
              </p:cNvSpPr>
              <p:nvPr/>
            </p:nvSpPr>
            <p:spPr bwMode="gray">
              <a:xfrm>
                <a:off x="755576" y="4725144"/>
                <a:ext cx="2376263" cy="172819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67" name="Text Box 18"/>
              <p:cNvSpPr txBox="1">
                <a:spLocks noChangeArrowheads="1"/>
              </p:cNvSpPr>
              <p:nvPr/>
            </p:nvSpPr>
            <p:spPr bwMode="white">
              <a:xfrm>
                <a:off x="971600" y="4365104"/>
                <a:ext cx="1651000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 b="1">
                    <a:solidFill>
                      <a:srgbClr val="FFFFFF"/>
                    </a:solidFill>
                    <a:cs typeface="Arial" charset="0"/>
                  </a:rPr>
                  <a:t>ОДОД</a:t>
                </a:r>
                <a:endParaRPr lang="en-US" sz="20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468" name="Text Box 9"/>
              <p:cNvSpPr txBox="1">
                <a:spLocks noChangeArrowheads="1"/>
              </p:cNvSpPr>
              <p:nvPr/>
            </p:nvSpPr>
            <p:spPr bwMode="gray">
              <a:xfrm>
                <a:off x="611560" y="4941168"/>
                <a:ext cx="2604195" cy="13234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ru-RU" sz="2000" b="1">
                    <a:cs typeface="Arial" charset="0"/>
                  </a:rPr>
                  <a:t>Отделение дополнительного образования детей</a:t>
                </a:r>
                <a:endParaRPr lang="en-US" sz="2000" b="1">
                  <a:cs typeface="Arial" charset="0"/>
                </a:endParaRPr>
              </a:p>
            </p:txBody>
          </p:sp>
        </p:grpSp>
        <p:grpSp>
          <p:nvGrpSpPr>
            <p:cNvPr id="18443" name="Группа 56"/>
            <p:cNvGrpSpPr>
              <a:grpSpLocks/>
            </p:cNvGrpSpPr>
            <p:nvPr/>
          </p:nvGrpSpPr>
          <p:grpSpPr bwMode="auto">
            <a:xfrm>
              <a:off x="3792" y="2784"/>
              <a:ext cx="1719" cy="1326"/>
              <a:chOff x="6019800" y="4419600"/>
              <a:chExt cx="2728664" cy="2105744"/>
            </a:xfrm>
          </p:grpSpPr>
          <p:sp>
            <p:nvSpPr>
              <p:cNvPr id="18461" name="AutoShape 12"/>
              <p:cNvSpPr>
                <a:spLocks noChangeArrowheads="1"/>
              </p:cNvSpPr>
              <p:nvPr/>
            </p:nvSpPr>
            <p:spPr bwMode="gray">
              <a:xfrm>
                <a:off x="6019800" y="4419600"/>
                <a:ext cx="2728664" cy="2105744"/>
              </a:xfrm>
              <a:prstGeom prst="roundRect">
                <a:avLst>
                  <a:gd name="adj" fmla="val 12699"/>
                </a:avLst>
              </a:prstGeom>
              <a:solidFill>
                <a:schemeClr val="hlink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62" name="AutoShape 13"/>
              <p:cNvSpPr>
                <a:spLocks noChangeArrowheads="1"/>
              </p:cNvSpPr>
              <p:nvPr/>
            </p:nvSpPr>
            <p:spPr bwMode="gray">
              <a:xfrm>
                <a:off x="6372200" y="4941168"/>
                <a:ext cx="2314649" cy="1533103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63" name="Text Box 18"/>
              <p:cNvSpPr txBox="1">
                <a:spLocks noChangeArrowheads="1"/>
              </p:cNvSpPr>
              <p:nvPr/>
            </p:nvSpPr>
            <p:spPr bwMode="white">
              <a:xfrm>
                <a:off x="6660232" y="4437112"/>
                <a:ext cx="1651000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 b="1">
                    <a:solidFill>
                      <a:srgbClr val="FFFFFF"/>
                    </a:solidFill>
                    <a:cs typeface="Arial" charset="0"/>
                  </a:rPr>
                  <a:t>ЦИО</a:t>
                </a:r>
                <a:endParaRPr lang="en-US" sz="20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464" name="Text Box 9"/>
              <p:cNvSpPr txBox="1">
                <a:spLocks noChangeArrowheads="1"/>
              </p:cNvSpPr>
              <p:nvPr/>
            </p:nvSpPr>
            <p:spPr bwMode="gray">
              <a:xfrm>
                <a:off x="6372200" y="5085184"/>
                <a:ext cx="2316163" cy="10156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ru-RU" sz="2000" b="1">
                    <a:cs typeface="Arial" charset="0"/>
                  </a:rPr>
                  <a:t>Центр информатизации образования</a:t>
                </a:r>
                <a:endParaRPr lang="en-US" sz="2000" b="1">
                  <a:cs typeface="Arial" charset="0"/>
                </a:endParaRPr>
              </a:p>
            </p:txBody>
          </p:sp>
        </p:grpSp>
        <p:grpSp>
          <p:nvGrpSpPr>
            <p:cNvPr id="18444" name="Group 20"/>
            <p:cNvGrpSpPr>
              <a:grpSpLocks/>
            </p:cNvGrpSpPr>
            <p:nvPr/>
          </p:nvGrpSpPr>
          <p:grpSpPr bwMode="auto">
            <a:xfrm>
              <a:off x="1973" y="1616"/>
              <a:ext cx="1776" cy="1766"/>
              <a:chOff x="1968" y="1488"/>
              <a:chExt cx="1776" cy="1766"/>
            </a:xfrm>
          </p:grpSpPr>
          <p:sp>
            <p:nvSpPr>
              <p:cNvPr id="51" name="AutoShape 21"/>
              <p:cNvSpPr>
                <a:spLocks noChangeArrowheads="1"/>
              </p:cNvSpPr>
              <p:nvPr/>
            </p:nvSpPr>
            <p:spPr bwMode="ltGray">
              <a:xfrm rot="6774404">
                <a:off x="2004" y="1578"/>
                <a:ext cx="1688" cy="1664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shade val="0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AutoShape 22"/>
              <p:cNvSpPr>
                <a:spLocks noChangeArrowheads="1"/>
              </p:cNvSpPr>
              <p:nvPr/>
            </p:nvSpPr>
            <p:spPr bwMode="ltGray">
              <a:xfrm rot="12174404">
                <a:off x="1968" y="1567"/>
                <a:ext cx="1688" cy="1664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AutoShape 23"/>
              <p:cNvSpPr>
                <a:spLocks noChangeArrowheads="1"/>
              </p:cNvSpPr>
              <p:nvPr/>
            </p:nvSpPr>
            <p:spPr bwMode="ltGray">
              <a:xfrm rot="17574404">
                <a:off x="2029" y="1500"/>
                <a:ext cx="1688" cy="1664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6275"/>
                      <a:invGamma/>
                    </a:schemeClr>
                  </a:gs>
                  <a:gs pos="100000">
                    <a:schemeClr val="folHlink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AutoShape 24"/>
              <p:cNvSpPr>
                <a:spLocks noChangeArrowheads="1"/>
              </p:cNvSpPr>
              <p:nvPr/>
            </p:nvSpPr>
            <p:spPr bwMode="ltGray">
              <a:xfrm rot="22974404">
                <a:off x="2056" y="1536"/>
                <a:ext cx="1688" cy="1664"/>
              </a:xfrm>
              <a:custGeom>
                <a:avLst/>
                <a:gdLst>
                  <a:gd name="G0" fmla="+- -1509893 0 0"/>
                  <a:gd name="G1" fmla="+- -5955455 0 0"/>
                  <a:gd name="G2" fmla="+- -1509893 0 -5955455"/>
                  <a:gd name="G3" fmla="+- 10800 0 0"/>
                  <a:gd name="G4" fmla="+- 0 0 -150989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926 0 0"/>
                  <a:gd name="G9" fmla="+- 0 0 -5955455"/>
                  <a:gd name="G10" fmla="+- 7926 0 2700"/>
                  <a:gd name="G11" fmla="cos G10 -1509893"/>
                  <a:gd name="G12" fmla="sin G10 -1509893"/>
                  <a:gd name="G13" fmla="cos 13500 -1509893"/>
                  <a:gd name="G14" fmla="sin 13500 -150989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926 1 2"/>
                  <a:gd name="G20" fmla="+- G19 5400 0"/>
                  <a:gd name="G21" fmla="cos G20 -1509893"/>
                  <a:gd name="G22" fmla="sin G20 -1509893"/>
                  <a:gd name="G23" fmla="+- G21 10800 0"/>
                  <a:gd name="G24" fmla="+- G12 G23 G22"/>
                  <a:gd name="G25" fmla="+- G22 G23 G11"/>
                  <a:gd name="G26" fmla="cos 10800 -1509893"/>
                  <a:gd name="G27" fmla="sin 10800 -1509893"/>
                  <a:gd name="G28" fmla="cos 7926 -1509893"/>
                  <a:gd name="G29" fmla="sin 7926 -150989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5955455"/>
                  <a:gd name="G36" fmla="sin G34 -5955455"/>
                  <a:gd name="G37" fmla="+/ -5955455 -150989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926 G39"/>
                  <a:gd name="G43" fmla="sin 792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689 w 21600"/>
                  <a:gd name="T5" fmla="*/ 1746 h 21600"/>
                  <a:gd name="T6" fmla="*/ 10657 w 21600"/>
                  <a:gd name="T7" fmla="*/ 1438 h 21600"/>
                  <a:gd name="T8" fmla="*/ 15121 w 21600"/>
                  <a:gd name="T9" fmla="*/ 4156 h 21600"/>
                  <a:gd name="T10" fmla="*/ 23223 w 21600"/>
                  <a:gd name="T11" fmla="*/ 5516 h 21600"/>
                  <a:gd name="T12" fmla="*/ 21035 w 21600"/>
                  <a:gd name="T13" fmla="*/ 10942 h 21600"/>
                  <a:gd name="T14" fmla="*/ 15609 w 21600"/>
                  <a:gd name="T15" fmla="*/ 8754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8445" name="Группа 48"/>
            <p:cNvGrpSpPr>
              <a:grpSpLocks/>
            </p:cNvGrpSpPr>
            <p:nvPr/>
          </p:nvGrpSpPr>
          <p:grpSpPr bwMode="auto">
            <a:xfrm>
              <a:off x="113" y="935"/>
              <a:ext cx="1996" cy="1361"/>
              <a:chOff x="179512" y="1484784"/>
              <a:chExt cx="3168352" cy="2160240"/>
            </a:xfrm>
          </p:grpSpPr>
          <p:sp>
            <p:nvSpPr>
              <p:cNvPr id="18452" name="AutoShape 8"/>
              <p:cNvSpPr>
                <a:spLocks noChangeArrowheads="1"/>
              </p:cNvSpPr>
              <p:nvPr/>
            </p:nvSpPr>
            <p:spPr bwMode="ltGray">
              <a:xfrm>
                <a:off x="179512" y="1484784"/>
                <a:ext cx="3049463" cy="2160240"/>
              </a:xfrm>
              <a:prstGeom prst="roundRect">
                <a:avLst>
                  <a:gd name="adj" fmla="val 12699"/>
                </a:avLst>
              </a:prstGeom>
              <a:solidFill>
                <a:schemeClr val="folHlink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53" name="AutoShape 9"/>
              <p:cNvSpPr>
                <a:spLocks noChangeArrowheads="1"/>
              </p:cNvSpPr>
              <p:nvPr/>
            </p:nvSpPr>
            <p:spPr bwMode="gray">
              <a:xfrm>
                <a:off x="683567" y="1844824"/>
                <a:ext cx="2232249" cy="158417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54" name="Text Box 18"/>
              <p:cNvSpPr txBox="1">
                <a:spLocks noChangeArrowheads="1"/>
              </p:cNvSpPr>
              <p:nvPr/>
            </p:nvSpPr>
            <p:spPr bwMode="white">
              <a:xfrm>
                <a:off x="395536" y="1484784"/>
                <a:ext cx="2952328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srgbClr val="FFFFFF"/>
                    </a:solidFill>
                    <a:cs typeface="Arial" charset="0"/>
                  </a:rPr>
                  <a:t>7 линия ВО, д.52</a:t>
                </a:r>
                <a:endParaRPr lang="en-US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455" name="Text Box 9"/>
              <p:cNvSpPr txBox="1">
                <a:spLocks noChangeArrowheads="1"/>
              </p:cNvSpPr>
              <p:nvPr/>
            </p:nvSpPr>
            <p:spPr bwMode="gray">
              <a:xfrm>
                <a:off x="539552" y="2060849"/>
                <a:ext cx="2557661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endParaRPr lang="ru-RU" sz="1400" b="1">
                  <a:cs typeface="Arial" charset="0"/>
                </a:endParaRPr>
              </a:p>
            </p:txBody>
          </p:sp>
          <p:pic>
            <p:nvPicPr>
              <p:cNvPr id="62466" name="Picture 2" descr="E:\Фото лицея\Здание на 7 линии.bmp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1560" y="1844824"/>
                <a:ext cx="2583892" cy="179225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8446" name="Группа 54"/>
            <p:cNvGrpSpPr>
              <a:grpSpLocks/>
            </p:cNvGrpSpPr>
            <p:nvPr/>
          </p:nvGrpSpPr>
          <p:grpSpPr bwMode="auto">
            <a:xfrm>
              <a:off x="3787" y="981"/>
              <a:ext cx="1860" cy="1323"/>
              <a:chOff x="6012160" y="1556792"/>
              <a:chExt cx="2952328" cy="2100808"/>
            </a:xfrm>
          </p:grpSpPr>
          <p:sp>
            <p:nvSpPr>
              <p:cNvPr id="18448" name="AutoShape 16"/>
              <p:cNvSpPr>
                <a:spLocks noChangeArrowheads="1"/>
              </p:cNvSpPr>
              <p:nvPr/>
            </p:nvSpPr>
            <p:spPr bwMode="gray">
              <a:xfrm>
                <a:off x="6012160" y="1556792"/>
                <a:ext cx="2952328" cy="2100808"/>
              </a:xfrm>
              <a:prstGeom prst="roundRect">
                <a:avLst>
                  <a:gd name="adj" fmla="val 12699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49" name="AutoShape 17"/>
              <p:cNvSpPr>
                <a:spLocks noChangeArrowheads="1"/>
              </p:cNvSpPr>
              <p:nvPr/>
            </p:nvSpPr>
            <p:spPr bwMode="gray">
              <a:xfrm>
                <a:off x="6372200" y="2132856"/>
                <a:ext cx="2408238" cy="111442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50" name="Text Box 18"/>
              <p:cNvSpPr txBox="1">
                <a:spLocks noChangeArrowheads="1"/>
              </p:cNvSpPr>
              <p:nvPr/>
            </p:nvSpPr>
            <p:spPr bwMode="white">
              <a:xfrm>
                <a:off x="6300192" y="1556792"/>
                <a:ext cx="2664296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schemeClr val="bg2"/>
                    </a:solidFill>
                    <a:cs typeface="Arial" charset="0"/>
                  </a:rPr>
                  <a:t>Ул.Шевченко, д.23 </a:t>
                </a:r>
                <a:r>
                  <a:rPr lang="en-US" sz="2000">
                    <a:solidFill>
                      <a:schemeClr val="bg2"/>
                    </a:solidFill>
                    <a:cs typeface="Arial" charset="0"/>
                  </a:rPr>
                  <a:t> </a:t>
                </a:r>
                <a:r>
                  <a:rPr lang="en-US" sz="2000" b="1">
                    <a:solidFill>
                      <a:srgbClr val="FFFFFF"/>
                    </a:solidFill>
                    <a:cs typeface="Arial" charset="0"/>
                  </a:rPr>
                  <a:t>here</a:t>
                </a:r>
              </a:p>
            </p:txBody>
          </p:sp>
          <p:pic>
            <p:nvPicPr>
              <p:cNvPr id="62467" name="Picture 3" descr="E:\Фото лицея\Здание на Шевченко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372200" y="1934113"/>
                <a:ext cx="2520280" cy="16648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18447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2336" y="1979"/>
              <a:ext cx="1134" cy="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5975350" y="1125538"/>
            <a:ext cx="3168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hlinkClick r:id="rId5"/>
              </a:rPr>
              <a:t>http://school30.spb.ru/</a:t>
            </a:r>
            <a:endParaRPr lang="en-US" b="1" u="sng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51725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Отделение дополнительного  образования ФМЛ № 30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9144000" cy="71913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4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справка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288" y="1989138"/>
            <a:ext cx="8353425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indent="290513" algn="just">
              <a:spcAft>
                <a:spcPct val="2000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Отделение дополнительного образования детей (ОДОД) лицея открыто в январе 2008 г.</a:t>
            </a:r>
          </a:p>
          <a:p>
            <a:pPr marL="252000" indent="290513" algn="just">
              <a:spcAft>
                <a:spcPct val="2000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В настоящее время в отделении 57 групп, которые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работают по 6 направлениям.</a:t>
            </a:r>
          </a:p>
          <a:p>
            <a:pPr marL="252000" indent="290513" algn="just">
              <a:spcAft>
                <a:spcPct val="2000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Педагогами разработано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более 30 образовательных программ.</a:t>
            </a:r>
          </a:p>
          <a:p>
            <a:pPr marL="252000" indent="290513" algn="just">
              <a:spcAft>
                <a:spcPct val="2000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В ОДОД занимаются около 750 учащихся как лицея, так и других школ города.</a:t>
            </a:r>
          </a:p>
          <a:p>
            <a:pPr indent="290513" algn="just">
              <a:spcAft>
                <a:spcPct val="20000"/>
              </a:spcAft>
              <a:defRPr/>
            </a:pPr>
            <a:endParaRPr lang="ru-RU" sz="2800" dirty="0">
              <a:solidFill>
                <a:srgbClr val="0D0D35"/>
              </a:solidFill>
              <a:latin typeface="+mn-lt"/>
            </a:endParaRPr>
          </a:p>
        </p:txBody>
      </p:sp>
      <p:grpSp>
        <p:nvGrpSpPr>
          <p:cNvPr id="19460" name="Группа 7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9462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395288" y="5876925"/>
            <a:ext cx="1944687" cy="330200"/>
          </a:xfrm>
          <a:noFill/>
        </p:spPr>
        <p:txBody>
          <a:bodyPr/>
          <a:lstStyle/>
          <a:p>
            <a:endParaRPr lang="ru-RU" smtClean="0"/>
          </a:p>
        </p:txBody>
      </p:sp>
      <p:grpSp>
        <p:nvGrpSpPr>
          <p:cNvPr id="21506" name="Группа 53"/>
          <p:cNvGrpSpPr>
            <a:grpSpLocks/>
          </p:cNvGrpSpPr>
          <p:nvPr/>
        </p:nvGrpSpPr>
        <p:grpSpPr bwMode="auto">
          <a:xfrm>
            <a:off x="193675" y="2166938"/>
            <a:ext cx="2717800" cy="2667000"/>
            <a:chOff x="395536" y="2996952"/>
            <a:chExt cx="2717321" cy="2666238"/>
          </a:xfrm>
        </p:grpSpPr>
        <p:pic>
          <p:nvPicPr>
            <p:cNvPr id="21575" name="Picture 1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536" y="2996952"/>
              <a:ext cx="2717321" cy="266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Овал 52"/>
            <p:cNvSpPr/>
            <p:nvPr/>
          </p:nvSpPr>
          <p:spPr>
            <a:xfrm>
              <a:off x="755835" y="3428629"/>
              <a:ext cx="2231632" cy="21599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1507" name="Группа 54"/>
          <p:cNvGrpSpPr>
            <a:grpSpLocks/>
          </p:cNvGrpSpPr>
          <p:nvPr/>
        </p:nvGrpSpPr>
        <p:grpSpPr bwMode="auto">
          <a:xfrm>
            <a:off x="7596188" y="0"/>
            <a:ext cx="1547812" cy="1125538"/>
            <a:chOff x="7596336" y="0"/>
            <a:chExt cx="1547664" cy="1124744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7596336" y="332656"/>
              <a:ext cx="1547664" cy="7920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596336" y="0"/>
              <a:ext cx="1547664" cy="4766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1508" name="Группа 58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1568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25" y="6350"/>
            <a:ext cx="8507288" cy="1267421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Математические кружки в ОДОД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2" name="Picture 9" descr="animaciya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9544" y="2872903"/>
            <a:ext cx="1440160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  <a:softEdge rad="127000"/>
          </a:effectLst>
        </p:spPr>
      </p:pic>
      <p:grpSp>
        <p:nvGrpSpPr>
          <p:cNvPr id="21583" name="Group 79"/>
          <p:cNvGrpSpPr>
            <a:grpSpLocks/>
          </p:cNvGrpSpPr>
          <p:nvPr/>
        </p:nvGrpSpPr>
        <p:grpSpPr bwMode="auto">
          <a:xfrm>
            <a:off x="2427288" y="1517650"/>
            <a:ext cx="6359525" cy="5245100"/>
            <a:chOff x="1927" y="887"/>
            <a:chExt cx="4006" cy="3087"/>
          </a:xfrm>
        </p:grpSpPr>
        <p:grpSp>
          <p:nvGrpSpPr>
            <p:cNvPr id="21513" name="Группа 69"/>
            <p:cNvGrpSpPr>
              <a:grpSpLocks/>
            </p:cNvGrpSpPr>
            <p:nvPr/>
          </p:nvGrpSpPr>
          <p:grpSpPr bwMode="auto">
            <a:xfrm>
              <a:off x="1951" y="887"/>
              <a:ext cx="3809" cy="489"/>
              <a:chOff x="3096883" y="1412776"/>
              <a:chExt cx="6047116" cy="778829"/>
            </a:xfrm>
          </p:grpSpPr>
          <p:sp>
            <p:nvSpPr>
              <p:cNvPr id="21558" name="Line 83"/>
              <p:cNvSpPr>
                <a:spLocks noChangeShapeType="1"/>
              </p:cNvSpPr>
              <p:nvPr/>
            </p:nvSpPr>
            <p:spPr bwMode="black">
              <a:xfrm>
                <a:off x="3096883" y="2134684"/>
                <a:ext cx="4891177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Rectangle 84"/>
              <p:cNvSpPr>
                <a:spLocks noChangeArrowheads="1"/>
              </p:cNvSpPr>
              <p:nvPr/>
            </p:nvSpPr>
            <p:spPr bwMode="black">
              <a:xfrm>
                <a:off x="3974818" y="1412776"/>
                <a:ext cx="5169180" cy="778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Заочный математический кружок</a:t>
                </a:r>
              </a:p>
              <a:p>
                <a:pPr eaLnBrk="0" hangingPunct="0"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(</a:t>
                </a:r>
                <a:r>
                  <a:rPr lang="ru-RU" sz="2000" dirty="0">
                    <a:solidFill>
                      <a:schemeClr val="tx2">
                        <a:lumMod val="50000"/>
                      </a:schemeClr>
                    </a:solidFill>
                  </a:rPr>
                  <a:t>0-3 классы</a:t>
                </a: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21560" name="Group 91"/>
              <p:cNvGrpSpPr>
                <a:grpSpLocks/>
              </p:cNvGrpSpPr>
              <p:nvPr/>
            </p:nvGrpSpPr>
            <p:grpSpPr bwMode="auto">
              <a:xfrm>
                <a:off x="3275856" y="1556792"/>
                <a:ext cx="401128" cy="402451"/>
                <a:chOff x="2543" y="1006"/>
                <a:chExt cx="416" cy="416"/>
              </a:xfrm>
            </p:grpSpPr>
            <p:sp>
              <p:nvSpPr>
                <p:cNvPr id="46" name="Oval 92"/>
                <p:cNvSpPr>
                  <a:spLocks noChangeArrowheads="1"/>
                </p:cNvSpPr>
                <p:nvPr/>
              </p:nvSpPr>
              <p:spPr bwMode="gray">
                <a:xfrm>
                  <a:off x="2543" y="1008"/>
                  <a:ext cx="412" cy="41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54118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21562" name="Group 93"/>
                <p:cNvGrpSpPr>
                  <a:grpSpLocks/>
                </p:cNvGrpSpPr>
                <p:nvPr/>
              </p:nvGrpSpPr>
              <p:grpSpPr bwMode="auto">
                <a:xfrm rot="-2288454">
                  <a:off x="2578" y="1034"/>
                  <a:ext cx="348" cy="356"/>
                  <a:chOff x="887" y="2040"/>
                  <a:chExt cx="433" cy="422"/>
                </a:xfrm>
              </p:grpSpPr>
              <p:pic>
                <p:nvPicPr>
                  <p:cNvPr id="21564" name="Picture 94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gray">
                  <a:xfrm>
                    <a:off x="887" y="2040"/>
                    <a:ext cx="430" cy="4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0" name="Oval 95"/>
                  <p:cNvSpPr>
                    <a:spLocks noChangeArrowheads="1"/>
                  </p:cNvSpPr>
                  <p:nvPr/>
                </p:nvSpPr>
                <p:spPr bwMode="gray">
                  <a:xfrm>
                    <a:off x="887" y="2040"/>
                    <a:ext cx="432" cy="4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1">
                          <a:gamma/>
                          <a:shade val="34902"/>
                          <a:invGamma/>
                          <a:alpha val="89999"/>
                        </a:schemeClr>
                      </a:gs>
                      <a:gs pos="50000">
                        <a:schemeClr val="accent1">
                          <a:alpha val="75000"/>
                        </a:schemeClr>
                      </a:gs>
                      <a:gs pos="100000">
                        <a:schemeClr val="accent1">
                          <a:gamma/>
                          <a:shade val="34902"/>
                          <a:invGamma/>
                          <a:alpha val="89999"/>
                        </a:schemeClr>
                      </a:gs>
                    </a:gsLst>
                    <a:lin ang="189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pic>
                <p:nvPicPr>
                  <p:cNvPr id="21566" name="Picture 96" descr="Picture2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gray">
                  <a:xfrm>
                    <a:off x="930" y="2044"/>
                    <a:ext cx="345" cy="1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1563" name="Picture 97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12015" t="9302" r="12404" b="12598"/>
                <a:stretch>
                  <a:fillRect/>
                </a:stretch>
              </p:blipFill>
              <p:spPr bwMode="gray">
                <a:xfrm>
                  <a:off x="2570" y="1020"/>
                  <a:ext cx="359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21514" name="Группа 73"/>
            <p:cNvGrpSpPr>
              <a:grpSpLocks/>
            </p:cNvGrpSpPr>
            <p:nvPr/>
          </p:nvGrpSpPr>
          <p:grpSpPr bwMode="auto">
            <a:xfrm>
              <a:off x="2290" y="1344"/>
              <a:ext cx="3235" cy="523"/>
              <a:chOff x="3635896" y="2132856"/>
              <a:chExt cx="5135086" cy="830935"/>
            </a:xfrm>
          </p:grpSpPr>
          <p:sp>
            <p:nvSpPr>
              <p:cNvPr id="21549" name="Line 85"/>
              <p:cNvSpPr>
                <a:spLocks noChangeShapeType="1"/>
              </p:cNvSpPr>
              <p:nvPr/>
            </p:nvSpPr>
            <p:spPr bwMode="black">
              <a:xfrm>
                <a:off x="3635896" y="2924944"/>
                <a:ext cx="4891177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Rectangle 86"/>
              <p:cNvSpPr>
                <a:spLocks noChangeArrowheads="1"/>
              </p:cNvSpPr>
              <p:nvPr/>
            </p:nvSpPr>
            <p:spPr bwMode="black">
              <a:xfrm>
                <a:off x="4140673" y="2132672"/>
                <a:ext cx="4630308" cy="831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Кружки по решению олимпиадных задач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21551" name="Group 98"/>
              <p:cNvGrpSpPr>
                <a:grpSpLocks/>
              </p:cNvGrpSpPr>
              <p:nvPr/>
            </p:nvGrpSpPr>
            <p:grpSpPr bwMode="auto">
              <a:xfrm>
                <a:off x="3707904" y="2348880"/>
                <a:ext cx="401128" cy="402451"/>
                <a:chOff x="3071" y="1006"/>
                <a:chExt cx="416" cy="416"/>
              </a:xfrm>
            </p:grpSpPr>
            <p:sp>
              <p:nvSpPr>
                <p:cNvPr id="40" name="Oval 99"/>
                <p:cNvSpPr>
                  <a:spLocks noChangeArrowheads="1"/>
                </p:cNvSpPr>
                <p:nvPr/>
              </p:nvSpPr>
              <p:spPr bwMode="gray">
                <a:xfrm>
                  <a:off x="3069" y="1007"/>
                  <a:ext cx="416" cy="4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54118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21553" name="Group 100"/>
                <p:cNvGrpSpPr>
                  <a:grpSpLocks/>
                </p:cNvGrpSpPr>
                <p:nvPr/>
              </p:nvGrpSpPr>
              <p:grpSpPr bwMode="auto">
                <a:xfrm rot="-2288454">
                  <a:off x="3106" y="1034"/>
                  <a:ext cx="348" cy="356"/>
                  <a:chOff x="887" y="2040"/>
                  <a:chExt cx="433" cy="422"/>
                </a:xfrm>
              </p:grpSpPr>
              <p:pic>
                <p:nvPicPr>
                  <p:cNvPr id="21555" name="Picture 101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gray">
                  <a:xfrm>
                    <a:off x="887" y="2040"/>
                    <a:ext cx="430" cy="4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4" name="Oval 102"/>
                  <p:cNvSpPr>
                    <a:spLocks noChangeArrowheads="1"/>
                  </p:cNvSpPr>
                  <p:nvPr/>
                </p:nvSpPr>
                <p:spPr bwMode="gray">
                  <a:xfrm>
                    <a:off x="886" y="2040"/>
                    <a:ext cx="434" cy="42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gamma/>
                          <a:shade val="34902"/>
                          <a:invGamma/>
                          <a:alpha val="89999"/>
                        </a:schemeClr>
                      </a:gs>
                      <a:gs pos="50000">
                        <a:schemeClr val="accent2">
                          <a:alpha val="75000"/>
                        </a:schemeClr>
                      </a:gs>
                      <a:gs pos="100000">
                        <a:schemeClr val="accent2">
                          <a:gamma/>
                          <a:shade val="34902"/>
                          <a:invGamma/>
                          <a:alpha val="89999"/>
                        </a:schemeClr>
                      </a:gs>
                    </a:gsLst>
                    <a:lin ang="189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pic>
                <p:nvPicPr>
                  <p:cNvPr id="21557" name="Picture 103" descr="Picture2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gray">
                  <a:xfrm>
                    <a:off x="930" y="2044"/>
                    <a:ext cx="345" cy="1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1554" name="Picture 104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12015" t="9302" r="12404" b="12598"/>
                <a:stretch>
                  <a:fillRect/>
                </a:stretch>
              </p:blipFill>
              <p:spPr bwMode="gray">
                <a:xfrm>
                  <a:off x="3098" y="1020"/>
                  <a:ext cx="359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21515" name="Группа 74"/>
            <p:cNvGrpSpPr>
              <a:grpSpLocks/>
            </p:cNvGrpSpPr>
            <p:nvPr/>
          </p:nvGrpSpPr>
          <p:grpSpPr bwMode="auto">
            <a:xfrm>
              <a:off x="2417" y="1840"/>
              <a:ext cx="3508" cy="1046"/>
              <a:chOff x="3837758" y="2929979"/>
              <a:chExt cx="5567910" cy="1665458"/>
            </a:xfrm>
          </p:grpSpPr>
          <p:sp>
            <p:nvSpPr>
              <p:cNvPr id="21540" name="Line 87"/>
              <p:cNvSpPr>
                <a:spLocks noChangeShapeType="1"/>
              </p:cNvSpPr>
              <p:nvPr/>
            </p:nvSpPr>
            <p:spPr bwMode="black">
              <a:xfrm>
                <a:off x="3837758" y="4595437"/>
                <a:ext cx="5096396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Rectangle 88"/>
              <p:cNvSpPr>
                <a:spLocks noChangeArrowheads="1"/>
              </p:cNvSpPr>
              <p:nvPr/>
            </p:nvSpPr>
            <p:spPr bwMode="black">
              <a:xfrm>
                <a:off x="4578982" y="2929992"/>
                <a:ext cx="4826686" cy="126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endParaRPr lang="ru-RU" sz="10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eaLnBrk="0" hangingPunct="0"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Подводные рифы математики</a:t>
                </a:r>
              </a:p>
              <a:p>
                <a:pPr eaLnBrk="0" hangingPunct="0"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(решение задач </a:t>
                </a:r>
                <a:r>
                  <a:rPr lang="ru-RU" sz="2400" dirty="0" err="1">
                    <a:solidFill>
                      <a:schemeClr val="tx2">
                        <a:lumMod val="50000"/>
                      </a:schemeClr>
                    </a:solidFill>
                  </a:rPr>
                  <a:t>ВУЗовских</a:t>
                </a: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 олимпиад)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21542" name="Group 105"/>
              <p:cNvGrpSpPr>
                <a:grpSpLocks/>
              </p:cNvGrpSpPr>
              <p:nvPr/>
            </p:nvGrpSpPr>
            <p:grpSpPr bwMode="auto">
              <a:xfrm>
                <a:off x="4067944" y="3068960"/>
                <a:ext cx="401128" cy="402451"/>
                <a:chOff x="3647" y="1006"/>
                <a:chExt cx="416" cy="416"/>
              </a:xfrm>
            </p:grpSpPr>
            <p:sp>
              <p:nvSpPr>
                <p:cNvPr id="34" name="Oval 106"/>
                <p:cNvSpPr>
                  <a:spLocks noChangeArrowheads="1"/>
                </p:cNvSpPr>
                <p:nvPr/>
              </p:nvSpPr>
              <p:spPr bwMode="gray">
                <a:xfrm>
                  <a:off x="3647" y="1005"/>
                  <a:ext cx="416" cy="4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54118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21544" name="Group 107"/>
                <p:cNvGrpSpPr>
                  <a:grpSpLocks/>
                </p:cNvGrpSpPr>
                <p:nvPr/>
              </p:nvGrpSpPr>
              <p:grpSpPr bwMode="auto">
                <a:xfrm rot="-2288454">
                  <a:off x="3682" y="1034"/>
                  <a:ext cx="348" cy="356"/>
                  <a:chOff x="887" y="2040"/>
                  <a:chExt cx="433" cy="422"/>
                </a:xfrm>
              </p:grpSpPr>
              <p:pic>
                <p:nvPicPr>
                  <p:cNvPr id="21546" name="Picture 108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gray">
                  <a:xfrm>
                    <a:off x="887" y="2040"/>
                    <a:ext cx="430" cy="4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8" name="Oval 109"/>
                  <p:cNvSpPr>
                    <a:spLocks noChangeArrowheads="1"/>
                  </p:cNvSpPr>
                  <p:nvPr/>
                </p:nvSpPr>
                <p:spPr bwMode="gray">
                  <a:xfrm>
                    <a:off x="887" y="2039"/>
                    <a:ext cx="434" cy="4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shade val="34902"/>
                          <a:invGamma/>
                          <a:alpha val="89999"/>
                        </a:schemeClr>
                      </a:gs>
                      <a:gs pos="50000">
                        <a:schemeClr val="hlink">
                          <a:alpha val="75000"/>
                        </a:schemeClr>
                      </a:gs>
                      <a:gs pos="100000">
                        <a:schemeClr val="hlink">
                          <a:gamma/>
                          <a:shade val="34902"/>
                          <a:invGamma/>
                          <a:alpha val="89999"/>
                        </a:schemeClr>
                      </a:gs>
                    </a:gsLst>
                    <a:lin ang="18900000" scaled="1"/>
                  </a:gra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pic>
                <p:nvPicPr>
                  <p:cNvPr id="21548" name="Picture 110" descr="Picture2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gray">
                  <a:xfrm>
                    <a:off x="930" y="2044"/>
                    <a:ext cx="345" cy="1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1545" name="Picture 111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12015" t="9302" r="12404" b="12598"/>
                <a:stretch>
                  <a:fillRect/>
                </a:stretch>
              </p:blipFill>
              <p:spPr bwMode="gray">
                <a:xfrm>
                  <a:off x="3676" y="1020"/>
                  <a:ext cx="359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21516" name="Группа 75"/>
            <p:cNvGrpSpPr>
              <a:grpSpLocks/>
            </p:cNvGrpSpPr>
            <p:nvPr/>
          </p:nvGrpSpPr>
          <p:grpSpPr bwMode="auto">
            <a:xfrm>
              <a:off x="2381" y="2341"/>
              <a:ext cx="3552" cy="545"/>
              <a:chOff x="3779912" y="3717032"/>
              <a:chExt cx="5639143" cy="864096"/>
            </a:xfrm>
          </p:grpSpPr>
          <p:sp>
            <p:nvSpPr>
              <p:cNvPr id="21537" name="Line 89"/>
              <p:cNvSpPr>
                <a:spLocks noChangeShapeType="1"/>
              </p:cNvSpPr>
              <p:nvPr/>
            </p:nvSpPr>
            <p:spPr bwMode="black">
              <a:xfrm>
                <a:off x="3779912" y="4581128"/>
                <a:ext cx="4891177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38" name="Rectangle 90"/>
              <p:cNvSpPr>
                <a:spLocks noChangeArrowheads="1"/>
              </p:cNvSpPr>
              <p:nvPr/>
            </p:nvSpPr>
            <p:spPr bwMode="black">
              <a:xfrm>
                <a:off x="4788035" y="3717032"/>
                <a:ext cx="4631020" cy="461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endParaRPr lang="ru-RU" sz="2400"/>
              </a:p>
            </p:txBody>
          </p:sp>
          <p:pic>
            <p:nvPicPr>
              <p:cNvPr id="21539" name="Picture 117" descr="Picture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gray">
              <a:xfrm rot="-2288454">
                <a:off x="4136323" y="3985553"/>
                <a:ext cx="267629" cy="121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1517" name="Группа 76"/>
            <p:cNvGrpSpPr>
              <a:grpSpLocks/>
            </p:cNvGrpSpPr>
            <p:nvPr/>
          </p:nvGrpSpPr>
          <p:grpSpPr bwMode="auto">
            <a:xfrm>
              <a:off x="2381" y="2885"/>
              <a:ext cx="3329" cy="635"/>
              <a:chOff x="3779912" y="4581128"/>
              <a:chExt cx="5285035" cy="1008112"/>
            </a:xfrm>
          </p:grpSpPr>
          <p:sp>
            <p:nvSpPr>
              <p:cNvPr id="21528" name="Line 81"/>
              <p:cNvSpPr>
                <a:spLocks noChangeShapeType="1"/>
              </p:cNvSpPr>
              <p:nvPr/>
            </p:nvSpPr>
            <p:spPr bwMode="black">
              <a:xfrm>
                <a:off x="3923929" y="5589240"/>
                <a:ext cx="4608512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" name="Rectangle 82"/>
              <p:cNvSpPr>
                <a:spLocks noChangeArrowheads="1"/>
              </p:cNvSpPr>
              <p:nvPr/>
            </p:nvSpPr>
            <p:spPr bwMode="black">
              <a:xfrm>
                <a:off x="4211732" y="4580462"/>
                <a:ext cx="4853214" cy="661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eaLnBrk="0" hangingPunct="0"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Спецкурсы</a:t>
                </a:r>
                <a:endParaRPr lang="en-US" sz="24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21530" name="Group 119"/>
              <p:cNvGrpSpPr>
                <a:grpSpLocks/>
              </p:cNvGrpSpPr>
              <p:nvPr/>
            </p:nvGrpSpPr>
            <p:grpSpPr bwMode="auto">
              <a:xfrm>
                <a:off x="3779912" y="4725144"/>
                <a:ext cx="401128" cy="402451"/>
                <a:chOff x="4803" y="1006"/>
                <a:chExt cx="416" cy="416"/>
              </a:xfrm>
            </p:grpSpPr>
            <p:sp>
              <p:nvSpPr>
                <p:cNvPr id="22" name="Oval 120"/>
                <p:cNvSpPr>
                  <a:spLocks noChangeArrowheads="1"/>
                </p:cNvSpPr>
                <p:nvPr/>
              </p:nvSpPr>
              <p:spPr bwMode="gray">
                <a:xfrm>
                  <a:off x="4803" y="1005"/>
                  <a:ext cx="418" cy="4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54118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21532" name="Group 121"/>
                <p:cNvGrpSpPr>
                  <a:grpSpLocks/>
                </p:cNvGrpSpPr>
                <p:nvPr/>
              </p:nvGrpSpPr>
              <p:grpSpPr bwMode="auto">
                <a:xfrm rot="-2288454">
                  <a:off x="4838" y="1034"/>
                  <a:ext cx="348" cy="356"/>
                  <a:chOff x="887" y="2040"/>
                  <a:chExt cx="433" cy="422"/>
                </a:xfrm>
              </p:grpSpPr>
              <p:pic>
                <p:nvPicPr>
                  <p:cNvPr id="21534" name="Picture 122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gray">
                  <a:xfrm>
                    <a:off x="887" y="2040"/>
                    <a:ext cx="430" cy="4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1535" name="Oval 123"/>
                  <p:cNvSpPr>
                    <a:spLocks noChangeArrowheads="1"/>
                  </p:cNvSpPr>
                  <p:nvPr/>
                </p:nvSpPr>
                <p:spPr bwMode="gray">
                  <a:xfrm>
                    <a:off x="887" y="2040"/>
                    <a:ext cx="433" cy="422"/>
                  </a:xfrm>
                  <a:prstGeom prst="ellipse">
                    <a:avLst/>
                  </a:prstGeom>
                  <a:solidFill>
                    <a:srgbClr val="FB4F2D">
                      <a:alpha val="74901"/>
                    </a:srgbClr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pic>
                <p:nvPicPr>
                  <p:cNvPr id="21536" name="Picture 124" descr="Picture2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gray">
                  <a:xfrm>
                    <a:off x="930" y="2044"/>
                    <a:ext cx="345" cy="1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1533" name="Picture 125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12015" t="9302" r="12404" b="12598"/>
                <a:stretch>
                  <a:fillRect/>
                </a:stretch>
              </p:blipFill>
              <p:spPr bwMode="gray">
                <a:xfrm>
                  <a:off x="4830" y="1020"/>
                  <a:ext cx="359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21518" name="Группа 77"/>
            <p:cNvGrpSpPr>
              <a:grpSpLocks/>
            </p:cNvGrpSpPr>
            <p:nvPr/>
          </p:nvGrpSpPr>
          <p:grpSpPr bwMode="auto">
            <a:xfrm>
              <a:off x="1927" y="3560"/>
              <a:ext cx="3176" cy="414"/>
              <a:chOff x="3059832" y="5651779"/>
              <a:chExt cx="5040560" cy="657541"/>
            </a:xfrm>
          </p:grpSpPr>
          <p:grpSp>
            <p:nvGrpSpPr>
              <p:cNvPr id="21519" name="Группа 72"/>
              <p:cNvGrpSpPr>
                <a:grpSpLocks/>
              </p:cNvGrpSpPr>
              <p:nvPr/>
            </p:nvGrpSpPr>
            <p:grpSpPr bwMode="auto">
              <a:xfrm>
                <a:off x="3347864" y="5651779"/>
                <a:ext cx="401128" cy="439426"/>
                <a:chOff x="3347864" y="5651779"/>
                <a:chExt cx="401128" cy="439426"/>
              </a:xfrm>
            </p:grpSpPr>
            <p:sp>
              <p:nvSpPr>
                <p:cNvPr id="64" name="Oval 106"/>
                <p:cNvSpPr>
                  <a:spLocks noChangeArrowheads="1"/>
                </p:cNvSpPr>
                <p:nvPr/>
              </p:nvSpPr>
              <p:spPr bwMode="gray">
                <a:xfrm>
                  <a:off x="3347092" y="5660834"/>
                  <a:ext cx="401531" cy="4036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54118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grpSp>
              <p:nvGrpSpPr>
                <p:cNvPr id="21523" name="Group 107"/>
                <p:cNvGrpSpPr>
                  <a:grpSpLocks/>
                </p:cNvGrpSpPr>
                <p:nvPr/>
              </p:nvGrpSpPr>
              <p:grpSpPr bwMode="auto">
                <a:xfrm rot="-2288454">
                  <a:off x="3362522" y="5651779"/>
                  <a:ext cx="340209" cy="398269"/>
                  <a:chOff x="887" y="2040"/>
                  <a:chExt cx="439" cy="488"/>
                </a:xfrm>
              </p:grpSpPr>
              <p:pic>
                <p:nvPicPr>
                  <p:cNvPr id="21525" name="Picture 108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gray">
                  <a:xfrm>
                    <a:off x="887" y="2040"/>
                    <a:ext cx="430" cy="4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8" name="Oval 109"/>
                  <p:cNvSpPr>
                    <a:spLocks noChangeArrowheads="1"/>
                  </p:cNvSpPr>
                  <p:nvPr/>
                </p:nvSpPr>
                <p:spPr bwMode="gray">
                  <a:xfrm>
                    <a:off x="885" y="2099"/>
                    <a:ext cx="438" cy="422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pic>
                <p:nvPicPr>
                  <p:cNvPr id="21527" name="Picture 110" descr="Picture2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gray">
                  <a:xfrm>
                    <a:off x="930" y="2044"/>
                    <a:ext cx="345" cy="1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1524" name="Picture 111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12015" t="9302" r="12404" b="12598"/>
                <a:stretch>
                  <a:fillRect/>
                </a:stretch>
              </p:blipFill>
              <p:spPr bwMode="gray">
                <a:xfrm>
                  <a:off x="3347864" y="5733256"/>
                  <a:ext cx="346166" cy="3579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1520" name="Line 81"/>
              <p:cNvSpPr>
                <a:spLocks noChangeShapeType="1"/>
              </p:cNvSpPr>
              <p:nvPr/>
            </p:nvSpPr>
            <p:spPr bwMode="black">
              <a:xfrm>
                <a:off x="3059832" y="6309320"/>
                <a:ext cx="5040560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067626" y="5660834"/>
                <a:ext cx="3674086" cy="46299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400" dirty="0">
                    <a:solidFill>
                      <a:schemeClr val="tx2">
                        <a:lumMod val="50000"/>
                      </a:schemeClr>
                    </a:solidFill>
                  </a:rPr>
                  <a:t>Интеллектуальные игры</a:t>
                </a:r>
              </a:p>
            </p:txBody>
          </p:sp>
        </p:grpSp>
      </p:grpSp>
      <p:pic>
        <p:nvPicPr>
          <p:cNvPr id="79" name="Picture 6" descr="geometry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034" y="5357826"/>
            <a:ext cx="2016125" cy="1300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484313"/>
            <a:ext cx="9144000" cy="53736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8229600" cy="7461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Сайт математических кружков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2771775" y="1052513"/>
            <a:ext cx="3168650" cy="431800"/>
          </a:xfrm>
          <a:noFill/>
        </p:spPr>
        <p:txBody>
          <a:bodyPr/>
          <a:lstStyle/>
          <a:p>
            <a:r>
              <a:rPr lang="en-US" sz="2400" u="sng" smtClean="0">
                <a:solidFill>
                  <a:srgbClr val="0099CC"/>
                </a:solidFill>
                <a:hlinkClick r:id="rId3"/>
              </a:rPr>
              <a:t>www.kruzhki30</a:t>
            </a:r>
            <a:r>
              <a:rPr lang="ru-RU" sz="2400" u="sng" smtClean="0">
                <a:solidFill>
                  <a:srgbClr val="0099CC"/>
                </a:solidFill>
              </a:rPr>
              <a:t> </a:t>
            </a:r>
            <a:r>
              <a:rPr lang="en-US" sz="2400" u="sng" smtClean="0">
                <a:solidFill>
                  <a:srgbClr val="0099CC"/>
                </a:solidFill>
              </a:rPr>
              <a:t>.ru</a:t>
            </a:r>
          </a:p>
        </p:txBody>
      </p:sp>
      <p:grpSp>
        <p:nvGrpSpPr>
          <p:cNvPr id="23556" name="Группа 4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3578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970" name="Picture 2" descr="C:\Users\Public\Pictures\Sample Pictures\logo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23850" y="1557338"/>
            <a:ext cx="863600" cy="971550"/>
          </a:xfrm>
        </p:spPr>
      </p:pic>
      <p:grpSp>
        <p:nvGrpSpPr>
          <p:cNvPr id="32" name="Группа 31"/>
          <p:cNvGrpSpPr>
            <a:grpSpLocks/>
          </p:cNvGrpSpPr>
          <p:nvPr/>
        </p:nvGrpSpPr>
        <p:grpSpPr bwMode="auto">
          <a:xfrm>
            <a:off x="1187450" y="1557338"/>
            <a:ext cx="7593013" cy="1649412"/>
            <a:chOff x="1187624" y="1556792"/>
            <a:chExt cx="7592249" cy="1649339"/>
          </a:xfrm>
        </p:grpSpPr>
        <p:pic>
          <p:nvPicPr>
            <p:cNvPr id="23567" name="Picture 3" descr="C:\Users\Public\Pictures\Sample Pictures\zagolovok2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59633" y="1556792"/>
              <a:ext cx="7520240" cy="79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Picture 5" descr="Главная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87624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9" name="Picture 7" descr="Новости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907704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0" name="Picture 9" descr="Кружки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99792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1" name="Picture 11" descr="Олимпиады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63888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13" descr="Фотогалерея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27984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3" name="Picture 15" descr="Поиграем?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292080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4" name="Picture 17" descr="Копилка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084168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5" name="Picture 19" descr="Общение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6876256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6" name="Picture 21" descr="Контакты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596336" y="2348880"/>
              <a:ext cx="857250" cy="8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Группа 30"/>
          <p:cNvGrpSpPr>
            <a:grpSpLocks/>
          </p:cNvGrpSpPr>
          <p:nvPr/>
        </p:nvGrpSpPr>
        <p:grpSpPr bwMode="auto">
          <a:xfrm>
            <a:off x="468313" y="3284538"/>
            <a:ext cx="8496300" cy="3573462"/>
            <a:chOff x="467544" y="3284984"/>
            <a:chExt cx="8496944" cy="3573016"/>
          </a:xfrm>
        </p:grpSpPr>
        <p:pic>
          <p:nvPicPr>
            <p:cNvPr id="23560" name="Picture 22" descr="C:\Users\Public\Pictures\Sample Pictures\zakladki2012-13.jpg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67544" y="3284984"/>
              <a:ext cx="1089950" cy="3573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7740432" y="3284984"/>
              <a:ext cx="1224056" cy="357301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1200" b="1" dirty="0"/>
            </a:p>
            <a:p>
              <a:pPr>
                <a:defRPr/>
              </a:pPr>
              <a:r>
                <a:rPr lang="ru-RU" sz="1200" b="1" dirty="0"/>
                <a:t>Внимание!</a:t>
              </a:r>
              <a:r>
                <a:rPr lang="ru-RU" sz="1200" dirty="0"/>
                <a:t/>
              </a:r>
              <a:br>
                <a:rPr lang="ru-RU" sz="1200" dirty="0"/>
              </a:br>
              <a:r>
                <a:rPr lang="ru-RU" sz="1200" b="1" dirty="0"/>
                <a:t>22 сентября </a:t>
              </a:r>
              <a:r>
                <a:rPr lang="ru-RU" sz="1200" dirty="0"/>
                <a:t>2012г. состоится открытая олимпиада по математике </a:t>
              </a:r>
              <a:br>
                <a:rPr lang="ru-RU" sz="1200" dirty="0"/>
              </a:br>
              <a:r>
                <a:rPr lang="ru-RU" sz="1200" dirty="0"/>
                <a:t>для учащихся</a:t>
              </a:r>
            </a:p>
            <a:p>
              <a:pPr>
                <a:defRPr/>
              </a:pPr>
              <a:r>
                <a:rPr lang="ru-RU" sz="1200" dirty="0"/>
                <a:t>4-6 классов.</a:t>
              </a:r>
              <a:br>
                <a:rPr lang="ru-RU" sz="1200" dirty="0"/>
              </a:br>
              <a:r>
                <a:rPr lang="ru-RU" sz="1200" dirty="0"/>
                <a:t>С 2010-11 </a:t>
              </a:r>
              <a:r>
                <a:rPr lang="ru-RU" sz="1200" dirty="0" err="1"/>
                <a:t>уч.г</a:t>
              </a:r>
              <a:r>
                <a:rPr lang="ru-RU" sz="1200" dirty="0"/>
                <a:t>. начал работать</a:t>
              </a:r>
              <a:br>
                <a:rPr lang="ru-RU" sz="1200" dirty="0"/>
              </a:br>
              <a:r>
                <a:rPr lang="ru-RU" sz="1200" dirty="0"/>
                <a:t>заочный кружок по математике для младших школьников </a:t>
              </a:r>
              <a:br>
                <a:rPr lang="ru-RU" sz="1200" dirty="0"/>
              </a:br>
              <a:r>
                <a:rPr lang="ru-RU" sz="1200" dirty="0"/>
                <a:t>(1-3 классы).</a:t>
              </a:r>
              <a:br>
                <a:rPr lang="ru-RU" sz="1200" dirty="0"/>
              </a:br>
              <a:endParaRPr lang="ru-RU" sz="1200" dirty="0"/>
            </a:p>
            <a:p>
              <a:pPr>
                <a:defRPr/>
              </a:pPr>
              <a:endParaRPr lang="ru-RU" sz="1200" dirty="0"/>
            </a:p>
          </p:txBody>
        </p:sp>
        <p:grpSp>
          <p:nvGrpSpPr>
            <p:cNvPr id="23562" name="Группа 29"/>
            <p:cNvGrpSpPr>
              <a:grpSpLocks/>
            </p:cNvGrpSpPr>
            <p:nvPr/>
          </p:nvGrpSpPr>
          <p:grpSpPr bwMode="auto">
            <a:xfrm>
              <a:off x="1979712" y="3284984"/>
              <a:ext cx="5463480" cy="3233514"/>
              <a:chOff x="1979712" y="3284984"/>
              <a:chExt cx="5463480" cy="3233514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978959" y="3284984"/>
                <a:ext cx="2521141" cy="31079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indent="719138" algn="just">
                  <a:tabLst>
                    <a:tab pos="8694738" algn="l"/>
                    <a:tab pos="8874125" algn="l"/>
                  </a:tabLst>
                  <a:defRPr/>
                </a:pP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</a:rPr>
                  <a:t>Математические кружки существуют в </a:t>
                </a: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hlinkClick r:id="rId26"/>
                  </a:rPr>
                  <a:t>физико-математическом лицее №30</a:t>
                </a: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</a:rPr>
                  <a:t>  уже много лет. В них занимаются учащиеся 4-9 классов как 30-ки, так  других школ Санкт-Петербурга.  С 2010г начал работу  </a:t>
                </a: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hlinkClick r:id="rId27" action="ppaction://hlinkfile"/>
                  </a:rPr>
                  <a:t>заочный  математический кружок</a:t>
                </a: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</a:rPr>
                  <a:t>  для младших классов, в котором могут  принять участие и ребята из других городов. </a:t>
                </a:r>
              </a:p>
            </p:txBody>
          </p:sp>
          <p:pic>
            <p:nvPicPr>
              <p:cNvPr id="23564" name="Picture 25" descr="C:\Users\Public\Pictures\Sample Pictures\glav01.jpg"/>
              <p:cNvPicPr>
                <a:picLocks noChangeAspect="1" noChangeArrowheads="1"/>
              </p:cNvPicPr>
              <p:nvPr/>
            </p:nvPicPr>
            <p:blipFill>
              <a:blip r:embed="rId28">
                <a:lum bright="-10000"/>
              </a:blip>
              <a:srcRect/>
              <a:stretch>
                <a:fillRect/>
              </a:stretch>
            </p:blipFill>
            <p:spPr bwMode="auto">
              <a:xfrm>
                <a:off x="5004048" y="3573016"/>
                <a:ext cx="1143000" cy="85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5" name="Picture 26" descr="C:\Users\Public\Pictures\Sample Pictures\glav02.jpg"/>
              <p:cNvPicPr>
                <a:picLocks noChangeAspect="1" noChangeArrowheads="1"/>
              </p:cNvPicPr>
              <p:nvPr/>
            </p:nvPicPr>
            <p:blipFill>
              <a:blip r:embed="rId29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6300192" y="4653136"/>
                <a:ext cx="1143000" cy="85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6" name="Picture 27" descr="C:\Users\Public\Pictures\Sample Pictures\glav03.jpg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5076056" y="5661248"/>
                <a:ext cx="1143000" cy="85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23850" y="966788"/>
            <a:ext cx="8458200" cy="312737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по математике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22960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Открытые мероприятия</a:t>
            </a:r>
            <a:endParaRPr lang="en-US" sz="4000" dirty="0"/>
          </a:p>
        </p:txBody>
      </p:sp>
      <p:grpSp>
        <p:nvGrpSpPr>
          <p:cNvPr id="25603" name="Группа 27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5639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6" descr="geometry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27875" y="5557838"/>
            <a:ext cx="2016125" cy="130016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25640" name="Group 40"/>
          <p:cNvGrpSpPr>
            <a:grpSpLocks/>
          </p:cNvGrpSpPr>
          <p:nvPr/>
        </p:nvGrpSpPr>
        <p:grpSpPr bwMode="auto">
          <a:xfrm>
            <a:off x="900113" y="1484313"/>
            <a:ext cx="6919912" cy="5181600"/>
            <a:chOff x="567" y="935"/>
            <a:chExt cx="4359" cy="3264"/>
          </a:xfrm>
        </p:grpSpPr>
        <p:grpSp>
          <p:nvGrpSpPr>
            <p:cNvPr id="25606" name="Группа 44"/>
            <p:cNvGrpSpPr>
              <a:grpSpLocks/>
            </p:cNvGrpSpPr>
            <p:nvPr/>
          </p:nvGrpSpPr>
          <p:grpSpPr bwMode="auto">
            <a:xfrm>
              <a:off x="612" y="3339"/>
              <a:ext cx="4239" cy="860"/>
              <a:chOff x="971600" y="5301208"/>
              <a:chExt cx="6729413" cy="1365250"/>
            </a:xfrm>
          </p:grpSpPr>
          <p:sp>
            <p:nvSpPr>
              <p:cNvPr id="35" name="AutoShape 2"/>
              <p:cNvSpPr>
                <a:spLocks noChangeArrowheads="1"/>
              </p:cNvSpPr>
              <p:nvPr/>
            </p:nvSpPr>
            <p:spPr bwMode="gray">
              <a:xfrm>
                <a:off x="3143300" y="5479008"/>
                <a:ext cx="4557714" cy="1028700"/>
              </a:xfrm>
              <a:prstGeom prst="roundRect">
                <a:avLst>
                  <a:gd name="adj" fmla="val 11505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6350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5632" name="AutoShape 9"/>
              <p:cNvSpPr>
                <a:spLocks noChangeArrowheads="1"/>
              </p:cNvSpPr>
              <p:nvPr/>
            </p:nvSpPr>
            <p:spPr bwMode="gray">
              <a:xfrm>
                <a:off x="3254425" y="5840958"/>
                <a:ext cx="482600" cy="381000"/>
              </a:xfrm>
              <a:prstGeom prst="rightArrow">
                <a:avLst>
                  <a:gd name="adj1" fmla="val 50000"/>
                  <a:gd name="adj2" fmla="val 52778"/>
                </a:avLst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5633" name="Group 19"/>
              <p:cNvGrpSpPr>
                <a:grpSpLocks/>
              </p:cNvGrpSpPr>
              <p:nvPr/>
            </p:nvGrpSpPr>
            <p:grpSpPr bwMode="auto">
              <a:xfrm>
                <a:off x="971600" y="5301208"/>
                <a:ext cx="2295525" cy="1365250"/>
                <a:chOff x="471" y="272"/>
                <a:chExt cx="1161" cy="1539"/>
              </a:xfrm>
            </p:grpSpPr>
            <p:sp>
              <p:nvSpPr>
                <p:cNvPr id="25636" name="Oval 20"/>
                <p:cNvSpPr>
                  <a:spLocks noChangeArrowheads="1"/>
                </p:cNvSpPr>
                <p:nvPr/>
              </p:nvSpPr>
              <p:spPr bwMode="lt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E5EBD5"/>
                    </a:gs>
                    <a:gs pos="100000">
                      <a:srgbClr val="C1CF9D"/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AutoShape 21"/>
                <p:cNvSpPr>
                  <a:spLocks noChangeArrowheads="1"/>
                </p:cNvSpPr>
                <p:nvPr/>
              </p:nvSpPr>
              <p:spPr bwMode="lt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black">
              <a:xfrm>
                <a:off x="1054150" y="5901283"/>
                <a:ext cx="2128838" cy="3968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cs typeface="Arial" charset="0"/>
                  </a:rPr>
                  <a:t>  </a:t>
                </a:r>
              </a:p>
            </p:txBody>
          </p:sp>
          <p:sp>
            <p:nvSpPr>
              <p:cNvPr id="20488" name="Text Box 8"/>
              <p:cNvSpPr txBox="1">
                <a:spLocks noChangeArrowheads="1"/>
              </p:cNvSpPr>
              <p:nvPr/>
            </p:nvSpPr>
            <p:spPr bwMode="gray">
              <a:xfrm>
                <a:off x="3851325" y="5588545"/>
                <a:ext cx="3506789" cy="7080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tx2">
                        <a:lumMod val="50000"/>
                      </a:schemeClr>
                    </a:solidFill>
                    <a:cs typeface="Arial" charset="0"/>
                  </a:rPr>
                  <a:t>Олимпиада заочного математического кружка</a:t>
                </a:r>
                <a:endParaRPr lang="en-US" sz="2000" b="1" dirty="0">
                  <a:solidFill>
                    <a:schemeClr val="tx2">
                      <a:lumMod val="50000"/>
                    </a:schemeClr>
                  </a:solidFill>
                  <a:cs typeface="Arial" charset="0"/>
                </a:endParaRPr>
              </a:p>
            </p:txBody>
          </p:sp>
        </p:grpSp>
        <p:grpSp>
          <p:nvGrpSpPr>
            <p:cNvPr id="25607" name="Группа 43"/>
            <p:cNvGrpSpPr>
              <a:grpSpLocks/>
            </p:cNvGrpSpPr>
            <p:nvPr/>
          </p:nvGrpSpPr>
          <p:grpSpPr bwMode="auto">
            <a:xfrm>
              <a:off x="612" y="2568"/>
              <a:ext cx="4226" cy="860"/>
              <a:chOff x="971600" y="4077072"/>
              <a:chExt cx="6708775" cy="1365250"/>
            </a:xfrm>
          </p:grpSpPr>
          <p:sp>
            <p:nvSpPr>
              <p:cNvPr id="20484" name="AutoShape 4"/>
              <p:cNvSpPr>
                <a:spLocks noChangeArrowheads="1"/>
              </p:cNvSpPr>
              <p:nvPr/>
            </p:nvSpPr>
            <p:spPr bwMode="gray">
              <a:xfrm>
                <a:off x="3108375" y="4267571"/>
                <a:ext cx="4572000" cy="1008063"/>
              </a:xfrm>
              <a:prstGeom prst="roundRect">
                <a:avLst>
                  <a:gd name="adj" fmla="val 11505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6350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626" name="AutoShape 11"/>
              <p:cNvSpPr>
                <a:spLocks noChangeArrowheads="1"/>
              </p:cNvSpPr>
              <p:nvPr/>
            </p:nvSpPr>
            <p:spPr bwMode="gray">
              <a:xfrm>
                <a:off x="3252838" y="4578722"/>
                <a:ext cx="482600" cy="381000"/>
              </a:xfrm>
              <a:prstGeom prst="rightArrow">
                <a:avLst>
                  <a:gd name="adj1" fmla="val 50000"/>
                  <a:gd name="adj2" fmla="val 52778"/>
                </a:avLst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5627" name="Group 13"/>
              <p:cNvGrpSpPr>
                <a:grpSpLocks/>
              </p:cNvGrpSpPr>
              <p:nvPr/>
            </p:nvGrpSpPr>
            <p:grpSpPr bwMode="auto">
              <a:xfrm>
                <a:off x="971600" y="4077072"/>
                <a:ext cx="2295525" cy="1365250"/>
                <a:chOff x="471" y="272"/>
                <a:chExt cx="1161" cy="1539"/>
              </a:xfrm>
            </p:grpSpPr>
            <p:sp>
              <p:nvSpPr>
                <p:cNvPr id="25629" name="Oval 14"/>
                <p:cNvSpPr>
                  <a:spLocks noChangeArrowheads="1"/>
                </p:cNvSpPr>
                <p:nvPr/>
              </p:nvSpPr>
              <p:spPr bwMode="lt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E5EBD5"/>
                    </a:gs>
                    <a:gs pos="100000">
                      <a:srgbClr val="C1CF9D"/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95" name="AutoShape 15"/>
                <p:cNvSpPr>
                  <a:spLocks noChangeArrowheads="1"/>
                </p:cNvSpPr>
                <p:nvPr/>
              </p:nvSpPr>
              <p:spPr bwMode="lt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0486" name="Text Box 6"/>
              <p:cNvSpPr txBox="1">
                <a:spLocks noChangeArrowheads="1"/>
              </p:cNvSpPr>
              <p:nvPr/>
            </p:nvSpPr>
            <p:spPr bwMode="gray">
              <a:xfrm>
                <a:off x="3779888" y="4292971"/>
                <a:ext cx="3581400" cy="7080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accent3">
                        <a:lumMod val="10000"/>
                      </a:schemeClr>
                    </a:solidFill>
                    <a:cs typeface="Arial" charset="0"/>
                  </a:rPr>
                  <a:t> </a:t>
                </a:r>
                <a:r>
                  <a:rPr lang="ru-RU" sz="2000" b="1" dirty="0">
                    <a:solidFill>
                      <a:schemeClr val="accent3">
                        <a:lumMod val="10000"/>
                      </a:schemeClr>
                    </a:solidFill>
                    <a:cs typeface="Arial" charset="0"/>
                  </a:rPr>
                  <a:t>Открытая олимпиада для               4-6 классов</a:t>
                </a:r>
                <a:endParaRPr lang="en-US" sz="2000" b="1" dirty="0">
                  <a:solidFill>
                    <a:schemeClr val="accent3">
                      <a:lumMod val="10000"/>
                    </a:schemeClr>
                  </a:solidFill>
                  <a:cs typeface="Arial" charset="0"/>
                </a:endParaRPr>
              </a:p>
            </p:txBody>
          </p:sp>
        </p:grpSp>
        <p:grpSp>
          <p:nvGrpSpPr>
            <p:cNvPr id="25608" name="Группа 46"/>
            <p:cNvGrpSpPr>
              <a:grpSpLocks/>
            </p:cNvGrpSpPr>
            <p:nvPr/>
          </p:nvGrpSpPr>
          <p:grpSpPr bwMode="auto">
            <a:xfrm>
              <a:off x="567" y="935"/>
              <a:ext cx="4239" cy="860"/>
              <a:chOff x="899592" y="1484784"/>
              <a:chExt cx="6729413" cy="1365250"/>
            </a:xfrm>
          </p:grpSpPr>
          <p:sp>
            <p:nvSpPr>
              <p:cNvPr id="20482" name="AutoShape 2"/>
              <p:cNvSpPr>
                <a:spLocks noChangeArrowheads="1"/>
              </p:cNvSpPr>
              <p:nvPr/>
            </p:nvSpPr>
            <p:spPr bwMode="gray">
              <a:xfrm>
                <a:off x="3071292" y="1662584"/>
                <a:ext cx="4557713" cy="1028700"/>
              </a:xfrm>
              <a:prstGeom prst="roundRect">
                <a:avLst>
                  <a:gd name="adj" fmla="val 11505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6350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5619" name="AutoShape 9"/>
              <p:cNvSpPr>
                <a:spLocks noChangeArrowheads="1"/>
              </p:cNvSpPr>
              <p:nvPr/>
            </p:nvSpPr>
            <p:spPr bwMode="gray">
              <a:xfrm>
                <a:off x="3182417" y="2024534"/>
                <a:ext cx="482600" cy="381000"/>
              </a:xfrm>
              <a:prstGeom prst="rightArrow">
                <a:avLst>
                  <a:gd name="adj1" fmla="val 50000"/>
                  <a:gd name="adj2" fmla="val 52778"/>
                </a:avLst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5620" name="Group 19"/>
              <p:cNvGrpSpPr>
                <a:grpSpLocks/>
              </p:cNvGrpSpPr>
              <p:nvPr/>
            </p:nvGrpSpPr>
            <p:grpSpPr bwMode="auto">
              <a:xfrm>
                <a:off x="899592" y="1484784"/>
                <a:ext cx="2295525" cy="1365250"/>
                <a:chOff x="471" y="272"/>
                <a:chExt cx="1161" cy="1539"/>
              </a:xfrm>
            </p:grpSpPr>
            <p:sp>
              <p:nvSpPr>
                <p:cNvPr id="25623" name="Oval 20"/>
                <p:cNvSpPr>
                  <a:spLocks noChangeArrowheads="1"/>
                </p:cNvSpPr>
                <p:nvPr/>
              </p:nvSpPr>
              <p:spPr bwMode="lt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E5EBD5"/>
                    </a:gs>
                    <a:gs pos="100000">
                      <a:srgbClr val="C1CF9D"/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1" name="AutoShape 21"/>
                <p:cNvSpPr>
                  <a:spLocks noChangeArrowheads="1"/>
                </p:cNvSpPr>
                <p:nvPr/>
              </p:nvSpPr>
              <p:spPr bwMode="lt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0502" name="Text Box 22"/>
              <p:cNvSpPr txBox="1">
                <a:spLocks noChangeArrowheads="1"/>
              </p:cNvSpPr>
              <p:nvPr/>
            </p:nvSpPr>
            <p:spPr bwMode="black">
              <a:xfrm>
                <a:off x="982142" y="2084859"/>
                <a:ext cx="2128837" cy="3968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cs typeface="Arial" charset="0"/>
                  </a:rPr>
                  <a:t>  </a:t>
                </a:r>
              </a:p>
            </p:txBody>
          </p:sp>
          <p:sp>
            <p:nvSpPr>
              <p:cNvPr id="36" name="Text Box 6"/>
              <p:cNvSpPr txBox="1">
                <a:spLocks noChangeArrowheads="1"/>
              </p:cNvSpPr>
              <p:nvPr/>
            </p:nvSpPr>
            <p:spPr bwMode="gray">
              <a:xfrm>
                <a:off x="3852342" y="1989609"/>
                <a:ext cx="3581401" cy="4000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accent3">
                        <a:lumMod val="10000"/>
                      </a:schemeClr>
                    </a:solidFill>
                    <a:cs typeface="Arial" charset="0"/>
                  </a:rPr>
                  <a:t> </a:t>
                </a:r>
                <a:r>
                  <a:rPr lang="ru-RU" sz="2000" b="1" dirty="0">
                    <a:solidFill>
                      <a:schemeClr val="accent3">
                        <a:lumMod val="10000"/>
                      </a:schemeClr>
                    </a:solidFill>
                    <a:cs typeface="Arial" charset="0"/>
                  </a:rPr>
                  <a:t>Ломоносовский турнир</a:t>
                </a:r>
                <a:endParaRPr lang="en-US" sz="2000" b="1" dirty="0">
                  <a:solidFill>
                    <a:schemeClr val="accent3">
                      <a:lumMod val="10000"/>
                    </a:schemeClr>
                  </a:solidFill>
                  <a:cs typeface="Arial" charset="0"/>
                </a:endParaRPr>
              </a:p>
            </p:txBody>
          </p:sp>
        </p:grpSp>
        <p:grpSp>
          <p:nvGrpSpPr>
            <p:cNvPr id="25609" name="Группа 47"/>
            <p:cNvGrpSpPr>
              <a:grpSpLocks/>
            </p:cNvGrpSpPr>
            <p:nvPr/>
          </p:nvGrpSpPr>
          <p:grpSpPr bwMode="auto">
            <a:xfrm>
              <a:off x="567" y="1752"/>
              <a:ext cx="4359" cy="862"/>
              <a:chOff x="899592" y="2780928"/>
              <a:chExt cx="6919685" cy="1368152"/>
            </a:xfrm>
          </p:grpSpPr>
          <p:grpSp>
            <p:nvGrpSpPr>
              <p:cNvPr id="25610" name="Группа 41"/>
              <p:cNvGrpSpPr>
                <a:grpSpLocks/>
              </p:cNvGrpSpPr>
              <p:nvPr/>
            </p:nvGrpSpPr>
            <p:grpSpPr bwMode="auto">
              <a:xfrm>
                <a:off x="910832" y="3018780"/>
                <a:ext cx="6908445" cy="917917"/>
                <a:chOff x="910832" y="3018780"/>
                <a:chExt cx="6908445" cy="917917"/>
              </a:xfrm>
            </p:grpSpPr>
            <p:sp>
              <p:nvSpPr>
                <p:cNvPr id="20483" name="AutoShape 3"/>
                <p:cNvSpPr>
                  <a:spLocks noChangeArrowheads="1"/>
                </p:cNvSpPr>
                <p:nvPr/>
              </p:nvSpPr>
              <p:spPr bwMode="ltGray">
                <a:xfrm>
                  <a:off x="2917238" y="3019005"/>
                  <a:ext cx="4902039" cy="917392"/>
                </a:xfrm>
                <a:prstGeom prst="roundRect">
                  <a:avLst>
                    <a:gd name="adj" fmla="val 11505"/>
                  </a:avLst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0"/>
                        <a:invGamma/>
                      </a:schemeClr>
                    </a:gs>
                  </a:gsLst>
                  <a:lin ang="0" scaled="1"/>
                </a:gradFill>
                <a:ln w="6350" algn="ctr">
                  <a:noFill/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487" name="Text Box 7"/>
                <p:cNvSpPr txBox="1">
                  <a:spLocks noChangeArrowheads="1"/>
                </p:cNvSpPr>
                <p:nvPr/>
              </p:nvSpPr>
              <p:spPr bwMode="gray">
                <a:xfrm>
                  <a:off x="3661752" y="3139631"/>
                  <a:ext cx="4001956" cy="70788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Arial" charset="0"/>
                    </a:rPr>
                    <a:t> </a:t>
                  </a:r>
                  <a:r>
                    <a:rPr lang="ru-RU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Arial" charset="0"/>
                    </a:rPr>
                    <a:t>Открытая олимпиада для                7 классов</a:t>
                  </a:r>
                  <a:endPara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25616" name="AutoShape 10"/>
                <p:cNvSpPr>
                  <a:spLocks noChangeArrowheads="1"/>
                </p:cNvSpPr>
                <p:nvPr/>
              </p:nvSpPr>
              <p:spPr bwMode="gray">
                <a:xfrm>
                  <a:off x="3115616" y="3317952"/>
                  <a:ext cx="536142" cy="351356"/>
                </a:xfrm>
                <a:prstGeom prst="rightArrow">
                  <a:avLst>
                    <a:gd name="adj1" fmla="val 50000"/>
                    <a:gd name="adj2" fmla="val 52779"/>
                  </a:avLst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3" name="Text Box 23"/>
                <p:cNvSpPr txBox="1">
                  <a:spLocks noChangeArrowheads="1"/>
                </p:cNvSpPr>
                <p:nvPr/>
              </p:nvSpPr>
              <p:spPr bwMode="black">
                <a:xfrm>
                  <a:off x="910704" y="3371360"/>
                  <a:ext cx="2365297" cy="39997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cs typeface="Arial" charset="0"/>
                    </a:rPr>
                    <a:t>  </a:t>
                  </a:r>
                </a:p>
              </p:txBody>
            </p:sp>
          </p:grpSp>
          <p:grpSp>
            <p:nvGrpSpPr>
              <p:cNvPr id="25611" name="Group 16"/>
              <p:cNvGrpSpPr>
                <a:grpSpLocks/>
              </p:cNvGrpSpPr>
              <p:nvPr/>
            </p:nvGrpSpPr>
            <p:grpSpPr bwMode="auto">
              <a:xfrm>
                <a:off x="899592" y="2780928"/>
                <a:ext cx="2307614" cy="1368152"/>
                <a:chOff x="471" y="272"/>
                <a:chExt cx="1161" cy="1539"/>
              </a:xfrm>
            </p:grpSpPr>
            <p:sp>
              <p:nvSpPr>
                <p:cNvPr id="25612" name="Oval 17"/>
                <p:cNvSpPr>
                  <a:spLocks noChangeArrowheads="1"/>
                </p:cNvSpPr>
                <p:nvPr/>
              </p:nvSpPr>
              <p:spPr bwMode="lt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E5EBD5"/>
                    </a:gs>
                    <a:gs pos="100000">
                      <a:srgbClr val="C1CF9D"/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98" name="AutoShape 18"/>
                <p:cNvSpPr>
                  <a:spLocks noChangeArrowheads="1"/>
                </p:cNvSpPr>
                <p:nvPr/>
              </p:nvSpPr>
              <p:spPr bwMode="lt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>
                        <a:alpha val="5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343775" cy="1127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Олимпиада заочного математического кружка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/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</a:br>
            <a:endParaRPr lang="ru-RU" b="0" dirty="0"/>
          </a:p>
        </p:txBody>
      </p:sp>
      <p:pic>
        <p:nvPicPr>
          <p:cNvPr id="8" name="Содержимое 7" descr="IMG_219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2339752" y="1484784"/>
            <a:ext cx="4016715" cy="2677810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627" name="Группа 4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6631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8" descr="IMG_218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788024" y="3861048"/>
            <a:ext cx="4157904" cy="2771936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2189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179511" y="3501008"/>
            <a:ext cx="4212469" cy="2808312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x_eae339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876"/>
            <a:ext cx="4080000" cy="306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650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5076825" y="1125538"/>
            <a:ext cx="2808288" cy="311150"/>
          </a:xfrm>
          <a:noFill/>
        </p:spPr>
        <p:txBody>
          <a:bodyPr/>
          <a:lstStyle/>
          <a:p>
            <a:pPr algn="l"/>
            <a:r>
              <a:rPr lang="en-US" sz="1800" u="sng" smtClean="0"/>
              <a:t>www.school30.spb.ru</a:t>
            </a:r>
          </a:p>
        </p:txBody>
      </p: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4821238" y="4987925"/>
            <a:ext cx="4175125" cy="833438"/>
            <a:chOff x="4820546" y="4988599"/>
            <a:chExt cx="4176465" cy="832978"/>
          </a:xfrm>
        </p:grpSpPr>
        <p:grpSp>
          <p:nvGrpSpPr>
            <p:cNvPr id="27683" name="Group 8"/>
            <p:cNvGrpSpPr>
              <a:grpSpLocks/>
            </p:cNvGrpSpPr>
            <p:nvPr/>
          </p:nvGrpSpPr>
          <p:grpSpPr bwMode="auto">
            <a:xfrm>
              <a:off x="4820546" y="4988599"/>
              <a:ext cx="4104456" cy="832978"/>
              <a:chOff x="720" y="1392"/>
              <a:chExt cx="4058" cy="480"/>
            </a:xfrm>
          </p:grpSpPr>
          <p:sp>
            <p:nvSpPr>
              <p:cNvPr id="6153" name="AutoShape 9"/>
              <p:cNvSpPr>
                <a:spLocks noChangeArrowheads="1"/>
              </p:cNvSpPr>
              <p:nvPr/>
            </p:nvSpPr>
            <p:spPr bwMode="ltGray">
              <a:xfrm>
                <a:off x="720" y="1392"/>
                <a:ext cx="4060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hlink"/>
                  </a:gs>
                  <a:gs pos="50000">
                    <a:schemeClr val="hlink">
                      <a:gamma/>
                      <a:shade val="92157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27686" name="Group 10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6155" name="AutoShape 11"/>
                <p:cNvSpPr>
                  <a:spLocks noChangeArrowheads="1"/>
                </p:cNvSpPr>
                <p:nvPr/>
              </p:nvSpPr>
              <p:spPr bwMode="ltGray">
                <a:xfrm>
                  <a:off x="742" y="1736"/>
                  <a:ext cx="3992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alpha val="0"/>
                      </a:schemeClr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56" name="AutoShape 12"/>
                <p:cNvSpPr>
                  <a:spLocks noChangeArrowheads="1"/>
                </p:cNvSpPr>
                <p:nvPr/>
              </p:nvSpPr>
              <p:spPr bwMode="ltGray">
                <a:xfrm>
                  <a:off x="742" y="1407"/>
                  <a:ext cx="3992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7684" name="Text Box 25"/>
            <p:cNvSpPr txBox="1">
              <a:spLocks noChangeArrowheads="1"/>
            </p:cNvSpPr>
            <p:nvPr/>
          </p:nvSpPr>
          <p:spPr bwMode="black">
            <a:xfrm>
              <a:off x="4892555" y="5111434"/>
              <a:ext cx="41044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>
                  <a:solidFill>
                    <a:srgbClr val="FFFFFF"/>
                  </a:solidFill>
                  <a:cs typeface="Arial" charset="0"/>
                </a:rPr>
                <a:t>Школьная олимпиада</a:t>
              </a:r>
              <a:endParaRPr lang="en-US" sz="24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52" name="Группа 51"/>
          <p:cNvGrpSpPr>
            <a:grpSpLocks/>
          </p:cNvGrpSpPr>
          <p:nvPr/>
        </p:nvGrpSpPr>
        <p:grpSpPr bwMode="auto">
          <a:xfrm>
            <a:off x="3924300" y="6024563"/>
            <a:ext cx="5868988" cy="833437"/>
            <a:chOff x="3923928" y="6025022"/>
            <a:chExt cx="5868865" cy="832978"/>
          </a:xfrm>
        </p:grpSpPr>
        <p:grpSp>
          <p:nvGrpSpPr>
            <p:cNvPr id="27677" name="Group 13"/>
            <p:cNvGrpSpPr>
              <a:grpSpLocks/>
            </p:cNvGrpSpPr>
            <p:nvPr/>
          </p:nvGrpSpPr>
          <p:grpSpPr bwMode="auto">
            <a:xfrm>
              <a:off x="4748538" y="6025022"/>
              <a:ext cx="4176464" cy="832978"/>
              <a:chOff x="720" y="1392"/>
              <a:chExt cx="4058" cy="480"/>
            </a:xfrm>
          </p:grpSpPr>
          <p:sp>
            <p:nvSpPr>
              <p:cNvPr id="6158" name="AutoShape 14"/>
              <p:cNvSpPr>
                <a:spLocks noChangeArrowheads="1"/>
              </p:cNvSpPr>
              <p:nvPr/>
            </p:nvSpPr>
            <p:spPr bwMode="ltGray">
              <a:xfrm>
                <a:off x="718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folHlink"/>
                  </a:gs>
                  <a:gs pos="50000">
                    <a:schemeClr val="folHlink">
                      <a:gamma/>
                      <a:shade val="92157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27680" name="Group 15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6160" name="AutoShape 16"/>
                <p:cNvSpPr>
                  <a:spLocks noChangeArrowheads="1"/>
                </p:cNvSpPr>
                <p:nvPr/>
              </p:nvSpPr>
              <p:spPr bwMode="ltGray">
                <a:xfrm>
                  <a:off x="738" y="1736"/>
                  <a:ext cx="3994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chemeClr val="fol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61" name="AutoShape 17"/>
                <p:cNvSpPr>
                  <a:spLocks noChangeArrowheads="1"/>
                </p:cNvSpPr>
                <p:nvPr/>
              </p:nvSpPr>
              <p:spPr bwMode="ltGray">
                <a:xfrm>
                  <a:off x="738" y="1407"/>
                  <a:ext cx="3994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tint val="0"/>
                        <a:invGamma/>
                      </a:scheme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7678" name="Text Box 26"/>
            <p:cNvSpPr txBox="1">
              <a:spLocks noChangeArrowheads="1"/>
            </p:cNvSpPr>
            <p:nvPr/>
          </p:nvSpPr>
          <p:spPr bwMode="black">
            <a:xfrm>
              <a:off x="3923928" y="6136342"/>
              <a:ext cx="5868865" cy="552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>
                  <a:solidFill>
                    <a:srgbClr val="FFFFFF"/>
                  </a:solidFill>
                  <a:cs typeface="Arial" charset="0"/>
                </a:rPr>
                <a:t>Неделя математики</a:t>
              </a:r>
              <a:endParaRPr lang="en-US" sz="24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50" name="Группа 49"/>
          <p:cNvGrpSpPr>
            <a:grpSpLocks/>
          </p:cNvGrpSpPr>
          <p:nvPr/>
        </p:nvGrpSpPr>
        <p:grpSpPr bwMode="auto">
          <a:xfrm>
            <a:off x="-571500" y="2500313"/>
            <a:ext cx="5868988" cy="833437"/>
            <a:chOff x="-670417" y="2600893"/>
            <a:chExt cx="5868865" cy="832978"/>
          </a:xfrm>
        </p:grpSpPr>
        <p:grpSp>
          <p:nvGrpSpPr>
            <p:cNvPr id="27671" name="Group 3"/>
            <p:cNvGrpSpPr>
              <a:grpSpLocks/>
            </p:cNvGrpSpPr>
            <p:nvPr/>
          </p:nvGrpSpPr>
          <p:grpSpPr bwMode="auto">
            <a:xfrm>
              <a:off x="226201" y="2600893"/>
              <a:ext cx="4032448" cy="832978"/>
              <a:chOff x="720" y="1392"/>
              <a:chExt cx="4058" cy="480"/>
            </a:xfrm>
          </p:grpSpPr>
          <p:sp>
            <p:nvSpPr>
              <p:cNvPr id="6148" name="AutoShape 4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shade val="92157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27674" name="Group 5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6150" name="AutoShape 6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51" name="AutoShape 7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tint val="0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7672" name="Text Box 24"/>
            <p:cNvSpPr txBox="1">
              <a:spLocks noChangeArrowheads="1"/>
            </p:cNvSpPr>
            <p:nvPr/>
          </p:nvSpPr>
          <p:spPr bwMode="black">
            <a:xfrm>
              <a:off x="-670417" y="2731406"/>
              <a:ext cx="58688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>
                  <a:solidFill>
                    <a:srgbClr val="FFFFFF"/>
                  </a:solidFill>
                  <a:cs typeface="Arial" charset="0"/>
                </a:rPr>
                <a:t>Командная олимпиада</a:t>
              </a:r>
              <a:r>
                <a:rPr lang="en-US" sz="2400" b="1">
                  <a:solidFill>
                    <a:srgbClr val="FFFFFF"/>
                  </a:solidFill>
                  <a:cs typeface="Arial" charset="0"/>
                </a:rPr>
                <a:t>    </a:t>
              </a:r>
            </a:p>
          </p:txBody>
        </p:sp>
      </p:grpSp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-642938" y="1214438"/>
            <a:ext cx="5868988" cy="1120775"/>
            <a:chOff x="-684584" y="1268760"/>
            <a:chExt cx="5868865" cy="1121010"/>
          </a:xfrm>
        </p:grpSpPr>
        <p:grpSp>
          <p:nvGrpSpPr>
            <p:cNvPr id="27664" name="Group 18"/>
            <p:cNvGrpSpPr>
              <a:grpSpLocks/>
            </p:cNvGrpSpPr>
            <p:nvPr/>
          </p:nvGrpSpPr>
          <p:grpSpPr bwMode="auto">
            <a:xfrm>
              <a:off x="226201" y="1556792"/>
              <a:ext cx="4032448" cy="832978"/>
              <a:chOff x="720" y="1392"/>
              <a:chExt cx="4058" cy="480"/>
            </a:xfrm>
          </p:grpSpPr>
          <p:sp>
            <p:nvSpPr>
              <p:cNvPr id="6163" name="AutoShape 19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92157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27668" name="Group 20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6165" name="AutoShape 21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66" name="AutoShape 22"/>
                <p:cNvSpPr>
                  <a:spLocks noChangeArrowheads="1"/>
                </p:cNvSpPr>
                <p:nvPr/>
              </p:nvSpPr>
              <p:spPr bwMode="gray">
                <a:xfrm>
                  <a:off x="744" y="1404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7665" name="Text Box 23"/>
            <p:cNvSpPr txBox="1">
              <a:spLocks noChangeArrowheads="1"/>
            </p:cNvSpPr>
            <p:nvPr/>
          </p:nvSpPr>
          <p:spPr bwMode="black">
            <a:xfrm>
              <a:off x="-684584" y="1694982"/>
              <a:ext cx="58688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>
                  <a:solidFill>
                    <a:srgbClr val="FFFFFF"/>
                  </a:solidFill>
                  <a:cs typeface="Arial" charset="0"/>
                </a:rPr>
                <a:t>Математические бои</a:t>
              </a:r>
              <a:r>
                <a:rPr lang="en-US" sz="2400" b="1">
                  <a:solidFill>
                    <a:srgbClr val="FFFFFF"/>
                  </a:solidFill>
                  <a:cs typeface="Arial" charset="0"/>
                </a:rPr>
                <a:t>    </a:t>
              </a:r>
            </a:p>
          </p:txBody>
        </p:sp>
        <p:sp>
          <p:nvSpPr>
            <p:cNvPr id="27666" name="AutoShape 35"/>
            <p:cNvSpPr>
              <a:spLocks noChangeArrowheads="1"/>
            </p:cNvSpPr>
            <p:nvPr/>
          </p:nvSpPr>
          <p:spPr bwMode="auto">
            <a:xfrm>
              <a:off x="611560" y="1268760"/>
              <a:ext cx="3600400" cy="720725"/>
            </a:xfrm>
            <a:prstGeom prst="roundRect">
              <a:avLst>
                <a:gd name="adj" fmla="val 0"/>
              </a:avLst>
            </a:prstGeom>
            <a:noFill/>
            <a:ln w="19050" cap="rnd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655" name="Группа 31"/>
          <p:cNvGrpSpPr>
            <a:grpSpLocks/>
          </p:cNvGrpSpPr>
          <p:nvPr/>
        </p:nvGrpSpPr>
        <p:grpSpPr bwMode="auto">
          <a:xfrm>
            <a:off x="7308850" y="0"/>
            <a:ext cx="1835150" cy="1517650"/>
            <a:chOff x="7308304" y="0"/>
            <a:chExt cx="1835696" cy="151807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308304" y="0"/>
              <a:ext cx="1835696" cy="112426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7663" name="Picture 2" descr="E:\Фото лицея\Flag1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7415808" y="0"/>
              <a:ext cx="1728192" cy="15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7812088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Интеллектуальные игры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019" name="Picture 3" descr="C:\Documents and Settings\User\Мои документы\Мои рисунки\Фото лицея\ФОТО ОДОД\Шамахова\2009.12.20.матбой.фотографии\p1270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4032000" cy="3024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021" name="Picture 5" descr="C:\Documents and Settings\User\Мои документы\Мои рисунки\Фото лицея\ФОТО ОДОД\Шамахова\2009.12.20.матбой.фотографии\p1270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700808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022" name="Picture 6" descr="C:\Documents and Settings\User\Мои документы\Мои рисунки\Фото лицея\ФОТО ОДОД\Шамахова\2009.12.20.матбой.фотографии\p1270238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700808"/>
            <a:ext cx="4080000" cy="306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Рисунок 37" descr="x_bfbe73c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3571876"/>
            <a:ext cx="4080000" cy="306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Рисунок 41" descr="x_9be4c7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3571876"/>
            <a:ext cx="4080000" cy="306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97TGp_Child_light">
  <a:themeElements>
    <a:clrScheme name="Default Design 2">
      <a:dk1>
        <a:srgbClr val="000000"/>
      </a:dk1>
      <a:lt1>
        <a:srgbClr val="F6EDA8"/>
      </a:lt1>
      <a:dk2>
        <a:srgbClr val="006600"/>
      </a:dk2>
      <a:lt2>
        <a:srgbClr val="FFFFFF"/>
      </a:lt2>
      <a:accent1>
        <a:srgbClr val="73C95B"/>
      </a:accent1>
      <a:accent2>
        <a:srgbClr val="F7C037"/>
      </a:accent2>
      <a:accent3>
        <a:srgbClr val="FAF4D1"/>
      </a:accent3>
      <a:accent4>
        <a:srgbClr val="000000"/>
      </a:accent4>
      <a:accent5>
        <a:srgbClr val="BCE1B5"/>
      </a:accent5>
      <a:accent6>
        <a:srgbClr val="E0AE31"/>
      </a:accent6>
      <a:hlink>
        <a:srgbClr val="2393CB"/>
      </a:hlink>
      <a:folHlink>
        <a:srgbClr val="CB057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BEAA8"/>
        </a:lt1>
        <a:dk2>
          <a:srgbClr val="063C60"/>
        </a:dk2>
        <a:lt2>
          <a:srgbClr val="FFFFFF"/>
        </a:lt2>
        <a:accent1>
          <a:srgbClr val="5598CF"/>
        </a:accent1>
        <a:accent2>
          <a:srgbClr val="AAD955"/>
        </a:accent2>
        <a:accent3>
          <a:srgbClr val="DAF3D1"/>
        </a:accent3>
        <a:accent4>
          <a:srgbClr val="000000"/>
        </a:accent4>
        <a:accent5>
          <a:srgbClr val="B4CAE4"/>
        </a:accent5>
        <a:accent6>
          <a:srgbClr val="9AC44C"/>
        </a:accent6>
        <a:hlink>
          <a:srgbClr val="C7AA6F"/>
        </a:hlink>
        <a:folHlink>
          <a:srgbClr val="9E65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6EDA8"/>
        </a:lt1>
        <a:dk2>
          <a:srgbClr val="006600"/>
        </a:dk2>
        <a:lt2>
          <a:srgbClr val="FFFFFF"/>
        </a:lt2>
        <a:accent1>
          <a:srgbClr val="73C95B"/>
        </a:accent1>
        <a:accent2>
          <a:srgbClr val="F7C037"/>
        </a:accent2>
        <a:accent3>
          <a:srgbClr val="FAF4D1"/>
        </a:accent3>
        <a:accent4>
          <a:srgbClr val="000000"/>
        </a:accent4>
        <a:accent5>
          <a:srgbClr val="BCE1B5"/>
        </a:accent5>
        <a:accent6>
          <a:srgbClr val="E0AE31"/>
        </a:accent6>
        <a:hlink>
          <a:srgbClr val="2393CB"/>
        </a:hlink>
        <a:folHlink>
          <a:srgbClr val="CB05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E6AE"/>
        </a:lt1>
        <a:dk2>
          <a:srgbClr val="800000"/>
        </a:dk2>
        <a:lt2>
          <a:srgbClr val="FFFFFF"/>
        </a:lt2>
        <a:accent1>
          <a:srgbClr val="F66C2E"/>
        </a:accent1>
        <a:accent2>
          <a:srgbClr val="F9DE3D"/>
        </a:accent2>
        <a:accent3>
          <a:srgbClr val="FDF0D3"/>
        </a:accent3>
        <a:accent4>
          <a:srgbClr val="000000"/>
        </a:accent4>
        <a:accent5>
          <a:srgbClr val="FABAAD"/>
        </a:accent5>
        <a:accent6>
          <a:srgbClr val="E2C936"/>
        </a:accent6>
        <a:hlink>
          <a:srgbClr val="6CCA85"/>
        </a:hlink>
        <a:folHlink>
          <a:srgbClr val="DCA44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597TGp_Child_light</Template>
  <TotalTime>1976</TotalTime>
  <Words>510</Words>
  <Application>Microsoft Office PowerPoint</Application>
  <PresentationFormat>Экран (4:3)</PresentationFormat>
  <Paragraphs>198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15</vt:i4>
      </vt:variant>
      <vt:variant>
        <vt:lpstr>Заголовки слайдов</vt:lpstr>
      </vt:variant>
      <vt:variant>
        <vt:i4>18</vt:i4>
      </vt:variant>
    </vt:vector>
  </HeadingPairs>
  <TitlesOfParts>
    <vt:vector size="37" baseType="lpstr">
      <vt:lpstr>Arial</vt:lpstr>
      <vt:lpstr>Verdana</vt:lpstr>
      <vt:lpstr>Wingdings</vt:lpstr>
      <vt:lpstr>Times New Roman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597TGp_Child_light</vt:lpstr>
      <vt:lpstr>Внеклассная работа               по математике в ФМЛ № 30 </vt:lpstr>
      <vt:lpstr>Справка о лицее</vt:lpstr>
      <vt:lpstr>Отделение дополнительного  образования ФМЛ № 30</vt:lpstr>
      <vt:lpstr>Слайд 4</vt:lpstr>
      <vt:lpstr>Слайд 5</vt:lpstr>
      <vt:lpstr>Сайт математических кружков</vt:lpstr>
      <vt:lpstr>Открытые мероприятия</vt:lpstr>
      <vt:lpstr>Олимпиада заочного математического кружка </vt:lpstr>
      <vt:lpstr>Интеллектуальные игры</vt:lpstr>
      <vt:lpstr>Неделя математики</vt:lpstr>
      <vt:lpstr>Неделя математики</vt:lpstr>
      <vt:lpstr>Наши выезды</vt:lpstr>
      <vt:lpstr>Санкт-Петербургский турнир  математических боев </vt:lpstr>
      <vt:lpstr>Московская  математическая  регата</vt:lpstr>
      <vt:lpstr>Турнир «Kostroma Open»  </vt:lpstr>
      <vt:lpstr>Расписание занятий летней практики  мат.-меха СПб ГУ для школьников  10-х классов ФМЛ-30</vt:lpstr>
      <vt:lpstr>Летний математический лагерь</vt:lpstr>
      <vt:lpstr>Благодарю 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OEM</dc:creator>
  <cp:lastModifiedBy>CSDTVA</cp:lastModifiedBy>
  <cp:revision>196</cp:revision>
  <dcterms:created xsi:type="dcterms:W3CDTF">2012-10-30T07:07:12Z</dcterms:created>
  <dcterms:modified xsi:type="dcterms:W3CDTF">2012-11-06T04:30:15Z</dcterms:modified>
</cp:coreProperties>
</file>