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4" r:id="rId4"/>
    <p:sldId id="269" r:id="rId5"/>
    <p:sldId id="270" r:id="rId6"/>
    <p:sldId id="265" r:id="rId7"/>
    <p:sldId id="291" r:id="rId8"/>
    <p:sldId id="260" r:id="rId9"/>
    <p:sldId id="266" r:id="rId10"/>
    <p:sldId id="293" r:id="rId11"/>
    <p:sldId id="283" r:id="rId12"/>
    <p:sldId id="284" r:id="rId13"/>
    <p:sldId id="268" r:id="rId14"/>
    <p:sldId id="292" r:id="rId15"/>
    <p:sldId id="285" r:id="rId16"/>
    <p:sldId id="286" r:id="rId17"/>
    <p:sldId id="267" r:id="rId18"/>
    <p:sldId id="289" r:id="rId19"/>
    <p:sldId id="296" r:id="rId20"/>
    <p:sldId id="287" r:id="rId21"/>
    <p:sldId id="261" r:id="rId22"/>
    <p:sldId id="271" r:id="rId23"/>
    <p:sldId id="305" r:id="rId24"/>
    <p:sldId id="272" r:id="rId25"/>
    <p:sldId id="275" r:id="rId26"/>
    <p:sldId id="299" r:id="rId27"/>
    <p:sldId id="300" r:id="rId28"/>
    <p:sldId id="301" r:id="rId29"/>
    <p:sldId id="276" r:id="rId30"/>
    <p:sldId id="277" r:id="rId31"/>
    <p:sldId id="278" r:id="rId32"/>
    <p:sldId id="282" r:id="rId33"/>
    <p:sldId id="302" r:id="rId34"/>
    <p:sldId id="304"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71" autoAdjust="0"/>
  </p:normalViewPr>
  <p:slideViewPr>
    <p:cSldViewPr snapToGrid="0">
      <p:cViewPr varScale="1">
        <p:scale>
          <a:sx n="100" d="100"/>
          <a:sy n="100" d="100"/>
        </p:scale>
        <p:origin x="216" y="72"/>
      </p:cViewPr>
      <p:guideLst/>
    </p:cSldViewPr>
  </p:slideViewPr>
  <p:outlineViewPr>
    <p:cViewPr>
      <p:scale>
        <a:sx n="33" d="100"/>
        <a:sy n="33" d="100"/>
      </p:scale>
      <p:origin x="0" y="-571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62953-7E01-4994-89DC-6539CD066967}" type="datetimeFigureOut">
              <a:rPr lang="ru-RU" smtClean="0"/>
              <a:t>29.10.2020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6C887-24E8-4785-AD96-100A1F5C9804}" type="slidenum">
              <a:rPr lang="ru-RU" smtClean="0"/>
              <a:t>‹#›</a:t>
            </a:fld>
            <a:endParaRPr lang="ru-RU"/>
          </a:p>
        </p:txBody>
      </p:sp>
    </p:spTree>
    <p:extLst>
      <p:ext uri="{BB962C8B-B14F-4D97-AF65-F5344CB8AC3E}">
        <p14:creationId xmlns:p14="http://schemas.microsoft.com/office/powerpoint/2010/main" val="422241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BAB05B-56CF-4626-80A6-1670A190D04C}" type="slidenum">
              <a:rPr lang="ru-RU">
                <a:cs typeface="Arial" charset="0"/>
              </a:rPr>
              <a:pPr fontAlgn="base">
                <a:spcBef>
                  <a:spcPct val="0"/>
                </a:spcBef>
                <a:spcAft>
                  <a:spcPct val="0"/>
                </a:spcAft>
              </a:pPr>
              <a:t>3</a:t>
            </a:fld>
            <a:endParaRPr lang="ru-RU">
              <a:cs typeface="Arial" charset="0"/>
            </a:endParaRPr>
          </a:p>
        </p:txBody>
      </p:sp>
    </p:spTree>
    <p:extLst>
      <p:ext uri="{BB962C8B-B14F-4D97-AF65-F5344CB8AC3E}">
        <p14:creationId xmlns:p14="http://schemas.microsoft.com/office/powerpoint/2010/main" val="214204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E6C887-24E8-4785-AD96-100A1F5C9804}" type="slidenum">
              <a:rPr lang="ru-RU" smtClean="0"/>
              <a:t>5</a:t>
            </a:fld>
            <a:endParaRPr lang="ru-RU"/>
          </a:p>
        </p:txBody>
      </p:sp>
    </p:spTree>
    <p:extLst>
      <p:ext uri="{BB962C8B-B14F-4D97-AF65-F5344CB8AC3E}">
        <p14:creationId xmlns:p14="http://schemas.microsoft.com/office/powerpoint/2010/main" val="117497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Скорость мутирования одной нуклеотидной пары примерно равна 10х-8 на поколение. Если принять общее число пар нуклеотидов в геноме (3,2 10х9), то это значит, что одна гамета содержит примерно 30 нуклеотидных мутаций. Следовательно, каждый ребенок рождается примерно с 30х2=60 вновь возникшими мутациями.</a:t>
            </a:r>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053DDF-7DF4-4964-BED8-A81CDEA2B313}" type="slidenum">
              <a:rPr lang="ru-RU">
                <a:cs typeface="Arial" charset="0"/>
              </a:rPr>
              <a:pPr fontAlgn="base">
                <a:spcBef>
                  <a:spcPct val="0"/>
                </a:spcBef>
                <a:spcAft>
                  <a:spcPct val="0"/>
                </a:spcAft>
              </a:pPr>
              <a:t>13</a:t>
            </a:fld>
            <a:endParaRPr lang="ru-RU">
              <a:cs typeface="Arial" charset="0"/>
            </a:endParaRPr>
          </a:p>
        </p:txBody>
      </p:sp>
    </p:spTree>
    <p:extLst>
      <p:ext uri="{BB962C8B-B14F-4D97-AF65-F5344CB8AC3E}">
        <p14:creationId xmlns:p14="http://schemas.microsoft.com/office/powerpoint/2010/main" val="304513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8308FA-D5C0-44DA-9C11-D5AB79D717E1}"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85847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8308FA-D5C0-44DA-9C11-D5AB79D717E1}"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371601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8308FA-D5C0-44DA-9C11-D5AB79D717E1}"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131093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8308FA-D5C0-44DA-9C11-D5AB79D717E1}"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50455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8308FA-D5C0-44DA-9C11-D5AB79D717E1}"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403657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8308FA-D5C0-44DA-9C11-D5AB79D717E1}"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28304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8308FA-D5C0-44DA-9C11-D5AB79D717E1}" type="datetimeFigureOut">
              <a:rPr lang="ru-RU" smtClean="0"/>
              <a:t>29.10.2020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289402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8308FA-D5C0-44DA-9C11-D5AB79D717E1}" type="datetimeFigureOut">
              <a:rPr lang="ru-RU" smtClean="0"/>
              <a:t>29.10.2020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15980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8308FA-D5C0-44DA-9C11-D5AB79D717E1}" type="datetimeFigureOut">
              <a:rPr lang="ru-RU" smtClean="0"/>
              <a:t>29.10.2020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187129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8308FA-D5C0-44DA-9C11-D5AB79D717E1}"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399017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C8308FA-D5C0-44DA-9C11-D5AB79D717E1}"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01CE94-F04F-453D-949F-FBE002A37022}" type="slidenum">
              <a:rPr lang="ru-RU" smtClean="0"/>
              <a:t>‹#›</a:t>
            </a:fld>
            <a:endParaRPr lang="ru-RU"/>
          </a:p>
        </p:txBody>
      </p:sp>
    </p:spTree>
    <p:extLst>
      <p:ext uri="{BB962C8B-B14F-4D97-AF65-F5344CB8AC3E}">
        <p14:creationId xmlns:p14="http://schemas.microsoft.com/office/powerpoint/2010/main" val="305555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308FA-D5C0-44DA-9C11-D5AB79D717E1}" type="datetimeFigureOut">
              <a:rPr lang="ru-RU" smtClean="0"/>
              <a:t>29.10.2020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CE94-F04F-453D-949F-FBE002A37022}" type="slidenum">
              <a:rPr lang="ru-RU" smtClean="0"/>
              <a:t>‹#›</a:t>
            </a:fld>
            <a:endParaRPr lang="ru-RU"/>
          </a:p>
        </p:txBody>
      </p:sp>
    </p:spTree>
    <p:extLst>
      <p:ext uri="{BB962C8B-B14F-4D97-AF65-F5344CB8AC3E}">
        <p14:creationId xmlns:p14="http://schemas.microsoft.com/office/powerpoint/2010/main" val="315343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3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13253"/>
          </a:xfrm>
        </p:spPr>
        <p:txBody>
          <a:bodyPr>
            <a:normAutofit/>
          </a:bodyPr>
          <a:lstStyle/>
          <a:p>
            <a:pPr algn="ctr"/>
            <a:r>
              <a:rPr lang="ru-RU" sz="4000" b="1" dirty="0" smtClean="0">
                <a:solidFill>
                  <a:srgbClr val="FF0000"/>
                </a:solidFill>
                <a:latin typeface="Calibri" panose="020F0502020204030204" pitchFamily="34" charset="0"/>
              </a:rPr>
              <a:t>Лекция 8</a:t>
            </a:r>
            <a:endParaRPr lang="ru-RU" sz="4000" b="1" dirty="0">
              <a:solidFill>
                <a:srgbClr val="FF0000"/>
              </a:solidFill>
              <a:latin typeface="Calibri" panose="020F050202020403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5623" y="873210"/>
            <a:ext cx="6516128" cy="5984789"/>
          </a:xfrm>
        </p:spPr>
      </p:pic>
    </p:spTree>
    <p:extLst>
      <p:ext uri="{BB962C8B-B14F-4D97-AF65-F5344CB8AC3E}">
        <p14:creationId xmlns:p14="http://schemas.microsoft.com/office/powerpoint/2010/main" val="220191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12955"/>
          </a:xfrm>
        </p:spPr>
        <p:txBody>
          <a:bodyPr>
            <a:normAutofit fontScale="90000"/>
          </a:bodyPr>
          <a:lstStyle/>
          <a:p>
            <a:pPr algn="ctr"/>
            <a:r>
              <a:rPr lang="ru-RU" sz="3200" b="1" dirty="0" smtClean="0">
                <a:solidFill>
                  <a:srgbClr val="FF0000"/>
                </a:solidFill>
                <a:latin typeface="+mn-lt"/>
              </a:rPr>
              <a:t>Наследование гемофилии в царских домах Европы</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16" y="591015"/>
            <a:ext cx="6601522" cy="380256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210" y="721112"/>
            <a:ext cx="5112369" cy="3839737"/>
          </a:xfrm>
          <a:prstGeom prst="rect">
            <a:avLst/>
          </a:prstGeom>
        </p:spPr>
      </p:pic>
      <p:sp>
        <p:nvSpPr>
          <p:cNvPr id="6" name="TextBox 5"/>
          <p:cNvSpPr txBox="1"/>
          <p:nvPr/>
        </p:nvSpPr>
        <p:spPr>
          <a:xfrm>
            <a:off x="1" y="4601736"/>
            <a:ext cx="12059578" cy="2031325"/>
          </a:xfrm>
          <a:prstGeom prst="rect">
            <a:avLst/>
          </a:prstGeom>
          <a:noFill/>
        </p:spPr>
        <p:txBody>
          <a:bodyPr wrap="square" rtlCol="0">
            <a:spAutoFit/>
          </a:bodyPr>
          <a:lstStyle/>
          <a:p>
            <a:r>
              <a:rPr lang="ru-RU" b="1" dirty="0" smtClean="0"/>
              <a:t>     Гемофилия – наследственное заболевание, связанное с нарушением свертываемости крови. Оно вызвано мутацией в гене </a:t>
            </a:r>
            <a:r>
              <a:rPr lang="en-US" b="1" dirty="0" smtClean="0"/>
              <a:t>F8,</a:t>
            </a:r>
            <a:r>
              <a:rPr lang="ru-RU" b="1" dirty="0" smtClean="0"/>
              <a:t> который расположен в </a:t>
            </a:r>
            <a:r>
              <a:rPr lang="en-US" b="1" dirty="0" smtClean="0"/>
              <a:t>X-</a:t>
            </a:r>
            <a:r>
              <a:rPr lang="ru-RU" b="1" dirty="0" smtClean="0"/>
              <a:t>хромосоме. Ребенок может получить от родителей только одну</a:t>
            </a:r>
            <a:r>
              <a:rPr lang="en-US" b="1" dirty="0" smtClean="0"/>
              <a:t> </a:t>
            </a:r>
            <a:r>
              <a:rPr lang="ru-RU" b="1" dirty="0" smtClean="0"/>
              <a:t>Х-хромосому с мутантным геном. Так как у девочки есть вторая Х-хромосома с неиспорченным геном, то она не болеет, а  является лишь носителем мутантного гена. У мальчиков только одна Х-хромосома. Если он получил «нормальную» Х-хромосому, то он не болеет. Если же он получил «аномальную» Х-хромосому, то он будет </a:t>
            </a:r>
            <a:r>
              <a:rPr lang="ru-RU" b="1" dirty="0" err="1" smtClean="0"/>
              <a:t>гемофиликом</a:t>
            </a:r>
            <a:r>
              <a:rPr lang="ru-RU" b="1" dirty="0" smtClean="0"/>
              <a:t>.</a:t>
            </a:r>
          </a:p>
          <a:p>
            <a:r>
              <a:rPr lang="ru-RU" b="1" dirty="0" smtClean="0"/>
              <a:t>     Мутацию гена </a:t>
            </a:r>
            <a:r>
              <a:rPr lang="en-US" b="1" dirty="0" smtClean="0"/>
              <a:t>F8</a:t>
            </a:r>
            <a:r>
              <a:rPr lang="ru-RU" b="1" dirty="0" smtClean="0"/>
              <a:t>, приводящую к гемофилии, обнаружили в останках царевича Алексея, его сестры Анастасии и царицы Александры.</a:t>
            </a:r>
            <a:endParaRPr lang="ru-RU" b="1" dirty="0"/>
          </a:p>
        </p:txBody>
      </p:sp>
    </p:spTree>
    <p:extLst>
      <p:ext uri="{BB962C8B-B14F-4D97-AF65-F5344CB8AC3E}">
        <p14:creationId xmlns:p14="http://schemas.microsoft.com/office/powerpoint/2010/main" val="33208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91375"/>
          </a:xfrm>
        </p:spPr>
        <p:txBody>
          <a:bodyPr>
            <a:normAutofit/>
          </a:bodyPr>
          <a:lstStyle/>
          <a:p>
            <a:pPr algn="ctr"/>
            <a:r>
              <a:rPr lang="ru-RU" sz="3200" b="1" dirty="0" smtClean="0">
                <a:solidFill>
                  <a:srgbClr val="FF0000"/>
                </a:solidFill>
                <a:latin typeface="+mn-lt"/>
              </a:rPr>
              <a:t>Митохондрии – энергетические фабрики клетки</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75" y="691377"/>
            <a:ext cx="6308725" cy="4538544"/>
          </a:xfrm>
        </p:spPr>
      </p:pic>
      <p:sp>
        <p:nvSpPr>
          <p:cNvPr id="5" name="TextBox 4"/>
          <p:cNvSpPr txBox="1"/>
          <p:nvPr/>
        </p:nvSpPr>
        <p:spPr>
          <a:xfrm>
            <a:off x="92075" y="5229921"/>
            <a:ext cx="11616705" cy="1631216"/>
          </a:xfrm>
          <a:prstGeom prst="rect">
            <a:avLst/>
          </a:prstGeom>
          <a:noFill/>
        </p:spPr>
        <p:txBody>
          <a:bodyPr wrap="square" rtlCol="0">
            <a:spAutoFit/>
          </a:bodyPr>
          <a:lstStyle/>
          <a:p>
            <a:r>
              <a:rPr lang="ru-RU" b="1" dirty="0" smtClean="0"/>
              <a:t>   </a:t>
            </a:r>
            <a:r>
              <a:rPr lang="ru-RU" sz="2000" b="1" dirty="0" smtClean="0"/>
              <a:t>Митохондрии – внутриклеточные структуры. Их основная функция – окисление органических соединений, поступающих с пищей (белки, жиры, углеводы). Высвобождающаяся при этом энергия используется для синтеза </a:t>
            </a:r>
            <a:r>
              <a:rPr lang="ru-RU" sz="2000" b="1" dirty="0" err="1" smtClean="0"/>
              <a:t>аденозинтрифосфата</a:t>
            </a:r>
            <a:r>
              <a:rPr lang="ru-RU" sz="2000" b="1" dirty="0" smtClean="0"/>
              <a:t> (АТФ) – главной энергетической «валюты» клеток.</a:t>
            </a:r>
          </a:p>
          <a:p>
            <a:r>
              <a:rPr lang="ru-RU" sz="2000" b="1" dirty="0" smtClean="0"/>
              <a:t>   Митохондрии способны к размножению, этот процесс обеспечивается наличием в  них ДНК (</a:t>
            </a:r>
            <a:r>
              <a:rPr lang="ru-RU" sz="2000" b="1" dirty="0" err="1" smtClean="0"/>
              <a:t>митохондриальная</a:t>
            </a:r>
            <a:r>
              <a:rPr lang="ru-RU" sz="2000" b="1" dirty="0" smtClean="0"/>
              <a:t> ДНК. Сокращенно -  </a:t>
            </a:r>
            <a:r>
              <a:rPr lang="ru-RU" sz="2000" b="1" dirty="0" err="1" smtClean="0"/>
              <a:t>мтДНК</a:t>
            </a:r>
            <a:r>
              <a:rPr lang="ru-RU" sz="2000" b="1" dirty="0" smtClean="0"/>
              <a:t>). </a:t>
            </a:r>
            <a:endParaRPr lang="ru-RU" sz="2000" b="1"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779463"/>
            <a:ext cx="5653668" cy="4362371"/>
          </a:xfrm>
          <a:prstGeom prst="rect">
            <a:avLst/>
          </a:prstGeom>
        </p:spPr>
      </p:pic>
    </p:spTree>
    <p:extLst>
      <p:ext uri="{BB962C8B-B14F-4D97-AF65-F5344CB8AC3E}">
        <p14:creationId xmlns:p14="http://schemas.microsoft.com/office/powerpoint/2010/main" val="62389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361"/>
            <a:ext cx="10515600" cy="992459"/>
          </a:xfrm>
        </p:spPr>
        <p:txBody>
          <a:bodyPr>
            <a:normAutofit/>
          </a:bodyPr>
          <a:lstStyle/>
          <a:p>
            <a:pPr algn="ctr"/>
            <a:r>
              <a:rPr lang="ru-RU" sz="3200" b="1" dirty="0" err="1" smtClean="0">
                <a:solidFill>
                  <a:srgbClr val="FF0000"/>
                </a:solidFill>
                <a:latin typeface="+mn-lt"/>
              </a:rPr>
              <a:t>Митохондриальная</a:t>
            </a:r>
            <a:r>
              <a:rPr lang="ru-RU" sz="3200" b="1" dirty="0" smtClean="0">
                <a:solidFill>
                  <a:srgbClr val="FF0000"/>
                </a:solidFill>
                <a:latin typeface="+mn-lt"/>
              </a:rPr>
              <a:t> ДНК</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80" y="1014762"/>
            <a:ext cx="5910147" cy="5452946"/>
          </a:xfrm>
        </p:spPr>
      </p:pic>
      <p:sp>
        <p:nvSpPr>
          <p:cNvPr id="5" name="TextBox 4"/>
          <p:cNvSpPr txBox="1"/>
          <p:nvPr/>
        </p:nvSpPr>
        <p:spPr>
          <a:xfrm>
            <a:off x="6490010" y="1092820"/>
            <a:ext cx="5307980" cy="5693866"/>
          </a:xfrm>
          <a:prstGeom prst="rect">
            <a:avLst/>
          </a:prstGeom>
          <a:noFill/>
        </p:spPr>
        <p:txBody>
          <a:bodyPr wrap="square" rtlCol="0">
            <a:spAutoFit/>
          </a:bodyPr>
          <a:lstStyle/>
          <a:p>
            <a:r>
              <a:rPr lang="ru-RU" sz="2800" b="1" dirty="0" err="1" smtClean="0"/>
              <a:t>Митохондриальная</a:t>
            </a:r>
            <a:r>
              <a:rPr lang="ru-RU" sz="2800" b="1" dirty="0" smtClean="0"/>
              <a:t> ДНК (</a:t>
            </a:r>
            <a:r>
              <a:rPr lang="ru-RU" sz="2800" b="1" dirty="0" err="1" smtClean="0"/>
              <a:t>мтДНК</a:t>
            </a:r>
            <a:r>
              <a:rPr lang="ru-RU" sz="2800" b="1" dirty="0" smtClean="0"/>
              <a:t>, 16569 пар оснований) </a:t>
            </a:r>
            <a:r>
              <a:rPr lang="ru-RU" sz="2800" b="1" dirty="0" smtClean="0"/>
              <a:t>человека – </a:t>
            </a:r>
            <a:r>
              <a:rPr lang="ru-RU" sz="2800" b="1" dirty="0" err="1" smtClean="0"/>
              <a:t>двухцепочечная</a:t>
            </a:r>
            <a:r>
              <a:rPr lang="ru-RU" sz="2800" b="1" dirty="0" smtClean="0"/>
              <a:t> кольцевая структура. Содержит 37 генов: 13 генов кодируют ферменты, 22 – транспортные РНК и 2 – </a:t>
            </a:r>
            <a:r>
              <a:rPr lang="ru-RU" sz="2800" b="1" dirty="0" err="1" smtClean="0"/>
              <a:t>рибосомальные</a:t>
            </a:r>
            <a:r>
              <a:rPr lang="ru-RU" sz="2800" b="1" dirty="0" smtClean="0"/>
              <a:t> РНК.</a:t>
            </a:r>
          </a:p>
          <a:p>
            <a:r>
              <a:rPr lang="ru-RU" sz="2800" b="1" dirty="0" smtClean="0"/>
              <a:t>От ядерной ДНК отличается высокой степенью </a:t>
            </a:r>
            <a:r>
              <a:rPr lang="ru-RU" sz="2800" b="1" dirty="0" err="1" smtClean="0"/>
              <a:t>мутирования</a:t>
            </a:r>
            <a:r>
              <a:rPr lang="ru-RU" sz="2800" b="1" dirty="0"/>
              <a:t> </a:t>
            </a:r>
            <a:r>
              <a:rPr lang="ru-RU" sz="2800" b="1" dirty="0" smtClean="0"/>
              <a:t>из за отсутствия защитных белков и эффективной системы репарации (восстановления) ДНК.</a:t>
            </a:r>
            <a:endParaRPr lang="ru-RU" sz="2800" b="1" dirty="0"/>
          </a:p>
        </p:txBody>
      </p:sp>
    </p:spTree>
    <p:extLst>
      <p:ext uri="{BB962C8B-B14F-4D97-AF65-F5344CB8AC3E}">
        <p14:creationId xmlns:p14="http://schemas.microsoft.com/office/powerpoint/2010/main" val="135722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560439" y="0"/>
            <a:ext cx="9650361" cy="857250"/>
          </a:xfrm>
        </p:spPr>
        <p:txBody>
          <a:bodyPr>
            <a:normAutofit fontScale="90000"/>
          </a:bodyPr>
          <a:lstStyle/>
          <a:p>
            <a:r>
              <a:rPr lang="ru-RU" sz="2800" b="1" dirty="0">
                <a:solidFill>
                  <a:srgbClr val="FF0000"/>
                </a:solidFill>
                <a:latin typeface="+mn-lt"/>
              </a:rPr>
              <a:t>Исследования </a:t>
            </a:r>
            <a:r>
              <a:rPr lang="ru-RU" sz="2800" b="1" dirty="0" smtClean="0">
                <a:solidFill>
                  <a:srgbClr val="FF0000"/>
                </a:solidFill>
                <a:latin typeface="+mn-lt"/>
              </a:rPr>
              <a:t>митохондриальной ДНК </a:t>
            </a:r>
            <a:r>
              <a:rPr lang="ru-RU" sz="2800" b="1" dirty="0">
                <a:solidFill>
                  <a:srgbClr val="FF0000"/>
                </a:solidFill>
                <a:latin typeface="+mn-lt"/>
              </a:rPr>
              <a:t>останков </a:t>
            </a:r>
            <a:r>
              <a:rPr lang="ru-RU" sz="2800" b="1">
                <a:solidFill>
                  <a:srgbClr val="FF0000"/>
                </a:solidFill>
                <a:latin typeface="+mn-lt"/>
              </a:rPr>
              <a:t>царской </a:t>
            </a:r>
            <a:r>
              <a:rPr lang="ru-RU" sz="2800" b="1" smtClean="0">
                <a:solidFill>
                  <a:srgbClr val="FF0000"/>
                </a:solidFill>
                <a:latin typeface="+mn-lt"/>
              </a:rPr>
              <a:t>семьи (1)</a:t>
            </a:r>
            <a:endParaRPr lang="ru-RU" sz="2800" b="1" dirty="0">
              <a:solidFill>
                <a:srgbClr val="FF0000"/>
              </a:solidFill>
              <a:latin typeface="+mn-lt"/>
            </a:endParaRPr>
          </a:p>
        </p:txBody>
      </p:sp>
      <p:pic>
        <p:nvPicPr>
          <p:cNvPr id="33794" name="Picture 2" descr="J:\Однонуклеотидный полиморфизм.jpg"/>
          <p:cNvPicPr>
            <a:picLocks noGrp="1" noChangeAspect="1" noChangeArrowheads="1"/>
          </p:cNvPicPr>
          <p:nvPr>
            <p:ph idx="1"/>
          </p:nvPr>
        </p:nvPicPr>
        <p:blipFill>
          <a:blip r:embed="rId3"/>
          <a:srcRect/>
          <a:stretch>
            <a:fillRect/>
          </a:stretch>
        </p:blipFill>
        <p:spPr>
          <a:xfrm>
            <a:off x="343877" y="714376"/>
            <a:ext cx="5697415" cy="3057525"/>
          </a:xfrm>
        </p:spPr>
      </p:pic>
      <p:pic>
        <p:nvPicPr>
          <p:cNvPr id="33795" name="Picture 3" descr="J:\Царская семья.jpg"/>
          <p:cNvPicPr>
            <a:picLocks noChangeAspect="1" noChangeArrowheads="1"/>
          </p:cNvPicPr>
          <p:nvPr/>
        </p:nvPicPr>
        <p:blipFill>
          <a:blip r:embed="rId4"/>
          <a:srcRect/>
          <a:stretch>
            <a:fillRect/>
          </a:stretch>
        </p:blipFill>
        <p:spPr bwMode="auto">
          <a:xfrm>
            <a:off x="1524001" y="4000500"/>
            <a:ext cx="3071813" cy="2857500"/>
          </a:xfrm>
          <a:prstGeom prst="rect">
            <a:avLst/>
          </a:prstGeom>
          <a:noFill/>
          <a:ln w="9525">
            <a:noFill/>
            <a:miter lim="800000"/>
            <a:headEnd/>
            <a:tailEnd/>
          </a:ln>
        </p:spPr>
      </p:pic>
      <p:pic>
        <p:nvPicPr>
          <p:cNvPr id="33796" name="Picture 4" descr="C:\Documents and Settings\Admin\Мои документы\Сын_императора_Александра_III_великий_князь_Георгий_Александрови.jpg"/>
          <p:cNvPicPr>
            <a:picLocks noChangeAspect="1" noChangeArrowheads="1"/>
          </p:cNvPicPr>
          <p:nvPr/>
        </p:nvPicPr>
        <p:blipFill>
          <a:blip r:embed="rId5"/>
          <a:srcRect/>
          <a:stretch>
            <a:fillRect/>
          </a:stretch>
        </p:blipFill>
        <p:spPr bwMode="auto">
          <a:xfrm>
            <a:off x="4738688" y="4000501"/>
            <a:ext cx="1071562" cy="1571625"/>
          </a:xfrm>
          <a:prstGeom prst="rect">
            <a:avLst/>
          </a:prstGeom>
          <a:noFill/>
          <a:ln w="9525">
            <a:noFill/>
            <a:miter lim="800000"/>
            <a:headEnd/>
            <a:tailEnd/>
          </a:ln>
        </p:spPr>
      </p:pic>
      <p:sp>
        <p:nvSpPr>
          <p:cNvPr id="33797" name="TextBox 6"/>
          <p:cNvSpPr txBox="1">
            <a:spLocks noChangeArrowheads="1"/>
          </p:cNvSpPr>
          <p:nvPr/>
        </p:nvSpPr>
        <p:spPr bwMode="auto">
          <a:xfrm>
            <a:off x="7010400" y="3718679"/>
            <a:ext cx="4429126" cy="3139321"/>
          </a:xfrm>
          <a:prstGeom prst="rect">
            <a:avLst/>
          </a:prstGeom>
          <a:noFill/>
          <a:ln w="9525">
            <a:noFill/>
            <a:miter lim="800000"/>
            <a:headEnd/>
            <a:tailEnd/>
          </a:ln>
        </p:spPr>
        <p:txBody>
          <a:bodyPr wrap="square">
            <a:spAutoFit/>
          </a:bodyPr>
          <a:lstStyle/>
          <a:p>
            <a:r>
              <a:rPr lang="ru-RU" b="1" i="1" dirty="0" smtClean="0">
                <a:latin typeface="Calibri" pitchFamily="34" charset="0"/>
              </a:rPr>
              <a:t>Полиморфизм </a:t>
            </a:r>
            <a:r>
              <a:rPr lang="ru-RU" b="1" i="1" dirty="0">
                <a:latin typeface="Calibri" pitchFamily="34" charset="0"/>
              </a:rPr>
              <a:t>уникального события </a:t>
            </a:r>
            <a:r>
              <a:rPr lang="ru-RU" b="1" dirty="0">
                <a:latin typeface="Calibri" pitchFamily="34" charset="0"/>
              </a:rPr>
              <a:t>(</a:t>
            </a:r>
            <a:r>
              <a:rPr lang="en-US" b="1" dirty="0">
                <a:latin typeface="Calibri" pitchFamily="34" charset="0"/>
              </a:rPr>
              <a:t>UEP) – </a:t>
            </a:r>
            <a:r>
              <a:rPr lang="ru-RU" b="1" dirty="0">
                <a:latin typeface="Calibri" pitchFamily="34" charset="0"/>
              </a:rPr>
              <a:t>генетический маркер, соответствующий одной чрезвычайно редкой мутации</a:t>
            </a:r>
            <a:r>
              <a:rPr lang="ru-RU" b="1" dirty="0" smtClean="0">
                <a:latin typeface="Calibri" pitchFamily="34" charset="0"/>
              </a:rPr>
              <a:t>.</a:t>
            </a:r>
          </a:p>
          <a:p>
            <a:endParaRPr lang="ru-RU" b="1" dirty="0">
              <a:latin typeface="Calibri" pitchFamily="34" charset="0"/>
            </a:endParaRPr>
          </a:p>
          <a:p>
            <a:r>
              <a:rPr lang="ru-RU" b="1" dirty="0">
                <a:latin typeface="Calibri" pitchFamily="34" charset="0"/>
              </a:rPr>
              <a:t>   Пример </a:t>
            </a:r>
            <a:r>
              <a:rPr lang="en-US" b="1" dirty="0">
                <a:latin typeface="Calibri" pitchFamily="34" charset="0"/>
              </a:rPr>
              <a:t>UEP – </a:t>
            </a:r>
            <a:r>
              <a:rPr lang="ru-RU" b="1" dirty="0">
                <a:latin typeface="Calibri" pitchFamily="34" charset="0"/>
              </a:rPr>
              <a:t> «</a:t>
            </a:r>
            <a:r>
              <a:rPr lang="ru-RU" b="1" dirty="0" err="1">
                <a:latin typeface="Calibri" pitchFamily="34" charset="0"/>
              </a:rPr>
              <a:t>снип</a:t>
            </a:r>
            <a:r>
              <a:rPr lang="ru-RU" b="1" dirty="0">
                <a:latin typeface="Calibri" pitchFamily="34" charset="0"/>
              </a:rPr>
              <a:t>» </a:t>
            </a:r>
            <a:r>
              <a:rPr lang="ru-RU" b="1" dirty="0" err="1">
                <a:latin typeface="Calibri" pitchFamily="34" charset="0"/>
              </a:rPr>
              <a:t>цитидин</a:t>
            </a:r>
            <a:r>
              <a:rPr lang="ru-RU" b="1" dirty="0">
                <a:latin typeface="Calibri" pitchFamily="34" charset="0"/>
              </a:rPr>
              <a:t>/</a:t>
            </a:r>
            <a:r>
              <a:rPr lang="ru-RU" b="1" dirty="0" err="1">
                <a:latin typeface="Calibri" pitchFamily="34" charset="0"/>
              </a:rPr>
              <a:t>тимин</a:t>
            </a:r>
            <a:r>
              <a:rPr lang="ru-RU" b="1" dirty="0">
                <a:latin typeface="Calibri" pitchFamily="34" charset="0"/>
              </a:rPr>
              <a:t> в положении 16169 митохондриальной ДНК Николая Второго  (1868-1918) и его младшего брата Великого Князя Георгия Александровича (1871-1899).</a:t>
            </a:r>
          </a:p>
          <a:p>
            <a:endParaRPr lang="ru-RU" b="1" dirty="0">
              <a:latin typeface="Calibri" pitchFamily="34" charset="0"/>
            </a:endParaRPr>
          </a:p>
        </p:txBody>
      </p:sp>
      <p:sp>
        <p:nvSpPr>
          <p:cNvPr id="33798" name="TextBox 7"/>
          <p:cNvSpPr txBox="1">
            <a:spLocks noChangeArrowheads="1"/>
          </p:cNvSpPr>
          <p:nvPr/>
        </p:nvSpPr>
        <p:spPr bwMode="auto">
          <a:xfrm>
            <a:off x="4595814" y="6072189"/>
            <a:ext cx="1214437" cy="369887"/>
          </a:xfrm>
          <a:prstGeom prst="rect">
            <a:avLst/>
          </a:prstGeom>
          <a:noFill/>
          <a:ln w="9525">
            <a:noFill/>
            <a:miter lim="800000"/>
            <a:headEnd/>
            <a:tailEnd/>
          </a:ln>
        </p:spPr>
        <p:txBody>
          <a:bodyPr>
            <a:spAutoFit/>
          </a:bodyPr>
          <a:lstStyle/>
          <a:p>
            <a:r>
              <a:rPr lang="ru-RU" b="1">
                <a:solidFill>
                  <a:srgbClr val="FF0000"/>
                </a:solidFill>
                <a:latin typeface="Calibri" pitchFamily="34" charset="0"/>
              </a:rPr>
              <a:t>С/Т-16169</a:t>
            </a:r>
          </a:p>
        </p:txBody>
      </p:sp>
      <p:sp>
        <p:nvSpPr>
          <p:cNvPr id="4" name="Стрелка вверх 3"/>
          <p:cNvSpPr/>
          <p:nvPr/>
        </p:nvSpPr>
        <p:spPr>
          <a:xfrm>
            <a:off x="5087939" y="5608638"/>
            <a:ext cx="185737" cy="500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трелка влево 4"/>
          <p:cNvSpPr/>
          <p:nvPr/>
        </p:nvSpPr>
        <p:spPr>
          <a:xfrm rot="1246265">
            <a:off x="3008314" y="5835650"/>
            <a:ext cx="1698625" cy="2365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3662" y="595312"/>
            <a:ext cx="4905864" cy="3176589"/>
          </a:xfrm>
          <a:prstGeom prst="rect">
            <a:avLst/>
          </a:prstGeom>
        </p:spPr>
      </p:pic>
    </p:spTree>
    <p:extLst>
      <p:ext uri="{BB962C8B-B14F-4D97-AF65-F5344CB8AC3E}">
        <p14:creationId xmlns:p14="http://schemas.microsoft.com/office/powerpoint/2010/main" val="314241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3815"/>
            <a:ext cx="10515600" cy="1014761"/>
          </a:xfrm>
        </p:spPr>
        <p:txBody>
          <a:bodyPr>
            <a:normAutofit/>
          </a:bodyPr>
          <a:lstStyle/>
          <a:p>
            <a:pPr algn="ctr"/>
            <a:r>
              <a:rPr lang="ru-RU" sz="3200" b="1" dirty="0" smtClean="0">
                <a:solidFill>
                  <a:srgbClr val="FF0000"/>
                </a:solidFill>
                <a:latin typeface="+mn-lt"/>
              </a:rPr>
              <a:t>Исследование </a:t>
            </a:r>
            <a:r>
              <a:rPr lang="ru-RU" sz="3200" b="1" dirty="0" err="1" smtClean="0">
                <a:solidFill>
                  <a:srgbClr val="FF0000"/>
                </a:solidFill>
                <a:latin typeface="+mn-lt"/>
              </a:rPr>
              <a:t>митохондриальной</a:t>
            </a:r>
            <a:r>
              <a:rPr lang="ru-RU" sz="3200" b="1" dirty="0" smtClean="0">
                <a:solidFill>
                  <a:srgbClr val="FF0000"/>
                </a:solidFill>
                <a:latin typeface="+mn-lt"/>
              </a:rPr>
              <a:t> ДНК останков царской семьи (3)</a:t>
            </a:r>
            <a:endParaRPr lang="ru-RU" sz="3200" b="1" dirty="0">
              <a:solidFill>
                <a:srgbClr val="FF0000"/>
              </a:solidFill>
              <a:latin typeface="+mn-lt"/>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537" y="1229635"/>
            <a:ext cx="5171378" cy="5093106"/>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878" y="1229635"/>
            <a:ext cx="2899317" cy="3575258"/>
          </a:xfrm>
          <a:prstGeom prst="rect">
            <a:avLst/>
          </a:prstGeom>
        </p:spPr>
      </p:pic>
      <p:sp>
        <p:nvSpPr>
          <p:cNvPr id="8" name="TextBox 7"/>
          <p:cNvSpPr txBox="1"/>
          <p:nvPr/>
        </p:nvSpPr>
        <p:spPr>
          <a:xfrm>
            <a:off x="8876371" y="1229635"/>
            <a:ext cx="3088888" cy="5632311"/>
          </a:xfrm>
          <a:prstGeom prst="rect">
            <a:avLst/>
          </a:prstGeom>
          <a:noFill/>
        </p:spPr>
        <p:txBody>
          <a:bodyPr wrap="square" rtlCol="0">
            <a:spAutoFit/>
          </a:bodyPr>
          <a:lstStyle/>
          <a:p>
            <a:r>
              <a:rPr lang="ru-RU" b="1" dirty="0" smtClean="0"/>
              <a:t>В 1981 году цесаревич Николай Александрович (будущий император Николай </a:t>
            </a:r>
            <a:r>
              <a:rPr lang="en-US" b="1" dirty="0" smtClean="0"/>
              <a:t>II)</a:t>
            </a:r>
            <a:r>
              <a:rPr lang="ru-RU" b="1" dirty="0" smtClean="0"/>
              <a:t>, будучи с визитом в Японии, подвергся нападению фанатика-самурая. В результате двух ударов саблей Николай был легко ранен. </a:t>
            </a:r>
          </a:p>
          <a:p>
            <a:r>
              <a:rPr lang="ru-RU" b="1" dirty="0" smtClean="0"/>
              <a:t>Его рубашка со следами крови была сохранена до наших дней в Эрмитаже.</a:t>
            </a:r>
          </a:p>
          <a:p>
            <a:r>
              <a:rPr lang="ru-RU" b="1" dirty="0" smtClean="0"/>
              <a:t>Генетический анализ образца крови с рубашки и остатков однозначно подтвердил, что мужские останки отца семьи Романовых принадлежат именно Николаю </a:t>
            </a:r>
            <a:r>
              <a:rPr lang="en-US" b="1" dirty="0" smtClean="0"/>
              <a:t>II.</a:t>
            </a:r>
            <a:r>
              <a:rPr lang="ru-RU" b="1" dirty="0" smtClean="0"/>
              <a:t>  </a:t>
            </a:r>
            <a:endParaRPr lang="ru-RU" b="1" dirty="0"/>
          </a:p>
        </p:txBody>
      </p:sp>
    </p:spTree>
    <p:extLst>
      <p:ext uri="{BB962C8B-B14F-4D97-AF65-F5344CB8AC3E}">
        <p14:creationId xmlns:p14="http://schemas.microsoft.com/office/powerpoint/2010/main" val="70848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8060"/>
            <a:ext cx="10515600" cy="472512"/>
          </a:xfrm>
        </p:spPr>
        <p:txBody>
          <a:bodyPr>
            <a:normAutofit fontScale="90000"/>
          </a:bodyPr>
          <a:lstStyle/>
          <a:p>
            <a:pPr algn="ctr"/>
            <a:r>
              <a:rPr lang="ru-RU" sz="3200" b="1" dirty="0" smtClean="0">
                <a:solidFill>
                  <a:srgbClr val="FF0000"/>
                </a:solidFill>
                <a:latin typeface="+mn-lt"/>
              </a:rPr>
              <a:t>Особенности наследования </a:t>
            </a:r>
            <a:r>
              <a:rPr lang="ru-RU" sz="3200" b="1" dirty="0" err="1" smtClean="0">
                <a:solidFill>
                  <a:srgbClr val="FF0000"/>
                </a:solidFill>
                <a:latin typeface="+mn-lt"/>
              </a:rPr>
              <a:t>митохондриальной</a:t>
            </a:r>
            <a:r>
              <a:rPr lang="ru-RU" sz="3200" b="1" dirty="0" smtClean="0">
                <a:solidFill>
                  <a:srgbClr val="FF0000"/>
                </a:solidFill>
                <a:latin typeface="+mn-lt"/>
              </a:rPr>
              <a:t> ДНК</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806" y="847493"/>
            <a:ext cx="3225257" cy="42291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4147"/>
            <a:ext cx="2286000" cy="4476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995" y="550572"/>
            <a:ext cx="6144321" cy="4526021"/>
          </a:xfrm>
          <a:prstGeom prst="rect">
            <a:avLst/>
          </a:prstGeom>
        </p:spPr>
      </p:pic>
      <p:sp>
        <p:nvSpPr>
          <p:cNvPr id="7" name="TextBox 6"/>
          <p:cNvSpPr txBox="1"/>
          <p:nvPr/>
        </p:nvSpPr>
        <p:spPr>
          <a:xfrm>
            <a:off x="200722" y="5373514"/>
            <a:ext cx="11519210" cy="1200329"/>
          </a:xfrm>
          <a:prstGeom prst="rect">
            <a:avLst/>
          </a:prstGeom>
          <a:noFill/>
        </p:spPr>
        <p:txBody>
          <a:bodyPr wrap="square" rtlCol="0">
            <a:spAutoFit/>
          </a:bodyPr>
          <a:lstStyle/>
          <a:p>
            <a:r>
              <a:rPr lang="ru-RU" b="1" dirty="0" smtClean="0"/>
              <a:t>При оплодотворении в яйцеклетку проникает только один сперматозоид. Сразу же вокруг яйцеклетки образуется оболочка, препятствующая вхождению других сперматозоидов. Сперматозоид человека содержит только одну спирально закрученную митохондрию. После оплодотворения обычно происходит деградация этой митохондрии. Поэтому наследование </a:t>
            </a:r>
            <a:r>
              <a:rPr lang="ru-RU" b="1" dirty="0" err="1" smtClean="0"/>
              <a:t>митохондриальной</a:t>
            </a:r>
            <a:r>
              <a:rPr lang="ru-RU" b="1" dirty="0" smtClean="0"/>
              <a:t> ДНК происходит только по </a:t>
            </a:r>
            <a:r>
              <a:rPr lang="ru-RU" b="1" dirty="0" smtClean="0">
                <a:solidFill>
                  <a:srgbClr val="FF0000"/>
                </a:solidFill>
              </a:rPr>
              <a:t>МАТЕРИНСКОЙ ЛИНИИ</a:t>
            </a:r>
            <a:r>
              <a:rPr lang="ru-RU" b="1" dirty="0" smtClean="0"/>
              <a:t>!</a:t>
            </a:r>
            <a:endParaRPr lang="ru-RU" b="1" dirty="0"/>
          </a:p>
        </p:txBody>
      </p:sp>
    </p:spTree>
    <p:extLst>
      <p:ext uri="{BB962C8B-B14F-4D97-AF65-F5344CB8AC3E}">
        <p14:creationId xmlns:p14="http://schemas.microsoft.com/office/powerpoint/2010/main" val="302345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91736"/>
          </a:xfrm>
        </p:spPr>
        <p:txBody>
          <a:bodyPr>
            <a:normAutofit/>
          </a:bodyPr>
          <a:lstStyle/>
          <a:p>
            <a:pPr algn="ctr"/>
            <a:r>
              <a:rPr lang="ru-RU" sz="3200" b="1" dirty="0" err="1" smtClean="0">
                <a:solidFill>
                  <a:srgbClr val="FF0000"/>
                </a:solidFill>
                <a:latin typeface="+mn-lt"/>
              </a:rPr>
              <a:t>Митохондриальная</a:t>
            </a:r>
            <a:r>
              <a:rPr lang="ru-RU" sz="3200" b="1" dirty="0" smtClean="0">
                <a:solidFill>
                  <a:srgbClr val="FF0000"/>
                </a:solidFill>
                <a:latin typeface="+mn-lt"/>
              </a:rPr>
              <a:t> Ева</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20" y="791737"/>
            <a:ext cx="5715000" cy="5965901"/>
          </a:xfrm>
        </p:spPr>
      </p:pic>
      <p:sp>
        <p:nvSpPr>
          <p:cNvPr id="6" name="TextBox 5"/>
          <p:cNvSpPr txBox="1"/>
          <p:nvPr/>
        </p:nvSpPr>
        <p:spPr>
          <a:xfrm>
            <a:off x="6032810" y="791737"/>
            <a:ext cx="5865541" cy="5940088"/>
          </a:xfrm>
          <a:prstGeom prst="rect">
            <a:avLst/>
          </a:prstGeom>
          <a:noFill/>
        </p:spPr>
        <p:txBody>
          <a:bodyPr wrap="square" rtlCol="0">
            <a:spAutoFit/>
          </a:bodyPr>
          <a:lstStyle/>
          <a:p>
            <a:r>
              <a:rPr lang="ru-RU" sz="2000" b="1" dirty="0" smtClean="0"/>
              <a:t>Митохондрии (и их ДНК) сперматозоида разрушаются при попадании  в яйцеклетку. Следовательно, все митохондрии (и их ДНК) ребенок – девочка или мальчик - получает только от мамы. Если же у женщины нет ни одной дочери, то ее </a:t>
            </a:r>
            <a:r>
              <a:rPr lang="ru-RU" sz="2000" b="1" dirty="0" err="1" smtClean="0"/>
              <a:t>мтДНК</a:t>
            </a:r>
            <a:r>
              <a:rPr lang="ru-RU" sz="2000" b="1" dirty="0" smtClean="0"/>
              <a:t> не будет передана дальше ее сына.</a:t>
            </a:r>
          </a:p>
          <a:p>
            <a:r>
              <a:rPr lang="ru-RU" sz="2000" b="1" dirty="0" smtClean="0"/>
              <a:t>Таким образом, одна  женщина передала все свои митохондрии всем живущим в настоящее время на Земле людям.</a:t>
            </a:r>
          </a:p>
          <a:p>
            <a:r>
              <a:rPr lang="ru-RU" sz="2000" b="1" dirty="0" smtClean="0"/>
              <a:t>Эту женщину назвали «</a:t>
            </a:r>
            <a:r>
              <a:rPr lang="ru-RU" sz="2000" b="1" dirty="0" err="1" smtClean="0">
                <a:solidFill>
                  <a:srgbClr val="FF0000"/>
                </a:solidFill>
              </a:rPr>
              <a:t>митохондриальной</a:t>
            </a:r>
            <a:r>
              <a:rPr lang="ru-RU" sz="2000" b="1" dirty="0" smtClean="0">
                <a:solidFill>
                  <a:srgbClr val="FF0000"/>
                </a:solidFill>
              </a:rPr>
              <a:t> Евой</a:t>
            </a:r>
            <a:r>
              <a:rPr lang="ru-RU" sz="2000" b="1" dirty="0" smtClean="0"/>
              <a:t>» – она жила в Восточной Африке приблизительно 150 000 лет тому назад.   От нее все человечество унаследовало </a:t>
            </a:r>
            <a:r>
              <a:rPr lang="ru-RU" sz="2000" b="1" dirty="0" err="1" smtClean="0"/>
              <a:t>мтДНК</a:t>
            </a:r>
            <a:r>
              <a:rPr lang="ru-RU" sz="2000" b="1" dirty="0" smtClean="0"/>
              <a:t>, так как она стала единственной, чьи потомки по женской линии дожили до наших дней.</a:t>
            </a:r>
          </a:p>
          <a:p>
            <a:r>
              <a:rPr lang="ru-RU" sz="2000" b="1" dirty="0" smtClean="0"/>
              <a:t>Однако ее </a:t>
            </a:r>
            <a:r>
              <a:rPr lang="ru-RU" sz="2000" b="1" dirty="0" err="1" smtClean="0"/>
              <a:t>мтДНК</a:t>
            </a:r>
            <a:r>
              <a:rPr lang="ru-RU" sz="2000" b="1" dirty="0" smtClean="0"/>
              <a:t> очень сильно отличается от современной </a:t>
            </a:r>
            <a:r>
              <a:rPr lang="ru-RU" sz="2000" b="1" dirty="0" err="1" smtClean="0"/>
              <a:t>мтДНК</a:t>
            </a:r>
            <a:r>
              <a:rPr lang="ru-RU" sz="2000" b="1" dirty="0"/>
              <a:t> </a:t>
            </a:r>
            <a:r>
              <a:rPr lang="ru-RU" sz="2000" b="1" dirty="0" smtClean="0"/>
              <a:t>из-за высокого темпа мутаций – примерно 1 мутация в 3000 лет.  </a:t>
            </a:r>
            <a:endParaRPr lang="ru-RU" sz="2000" b="1" dirty="0"/>
          </a:p>
        </p:txBody>
      </p:sp>
    </p:spTree>
    <p:extLst>
      <p:ext uri="{BB962C8B-B14F-4D97-AF65-F5344CB8AC3E}">
        <p14:creationId xmlns:p14="http://schemas.microsoft.com/office/powerpoint/2010/main" val="275204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0339"/>
            <a:ext cx="10515600" cy="851876"/>
          </a:xfrm>
        </p:spPr>
        <p:txBody>
          <a:bodyPr>
            <a:normAutofit/>
          </a:bodyPr>
          <a:lstStyle/>
          <a:p>
            <a:pPr algn="ctr"/>
            <a:r>
              <a:rPr lang="ru-RU" sz="2800" b="1" dirty="0" smtClean="0">
                <a:solidFill>
                  <a:srgbClr val="FF0000"/>
                </a:solidFill>
                <a:latin typeface="+mn-lt"/>
              </a:rPr>
              <a:t>Геногеографические исследования</a:t>
            </a:r>
            <a:endParaRPr lang="ru-RU" sz="2800" b="1" dirty="0">
              <a:solidFill>
                <a:srgbClr val="FF0000"/>
              </a:solidFill>
              <a:latin typeface="+mn-lt"/>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22215"/>
            <a:ext cx="10424532" cy="5668155"/>
          </a:xfrm>
        </p:spPr>
      </p:pic>
    </p:spTree>
    <p:extLst>
      <p:ext uri="{BB962C8B-B14F-4D97-AF65-F5344CB8AC3E}">
        <p14:creationId xmlns:p14="http://schemas.microsoft.com/office/powerpoint/2010/main" val="347507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361"/>
            <a:ext cx="10515600" cy="1014761"/>
          </a:xfrm>
        </p:spPr>
        <p:txBody>
          <a:bodyPr>
            <a:normAutofit/>
          </a:bodyPr>
          <a:lstStyle/>
          <a:p>
            <a:pPr algn="ctr"/>
            <a:r>
              <a:rPr lang="ru-RU" sz="3200" b="1" dirty="0" smtClean="0">
                <a:solidFill>
                  <a:srgbClr val="FF0000"/>
                </a:solidFill>
                <a:latin typeface="+mn-lt"/>
              </a:rPr>
              <a:t>Тур Хейердал: </a:t>
            </a:r>
            <a:br>
              <a:rPr lang="ru-RU" sz="3200" b="1" dirty="0" smtClean="0">
                <a:solidFill>
                  <a:srgbClr val="FF0000"/>
                </a:solidFill>
                <a:latin typeface="+mn-lt"/>
              </a:rPr>
            </a:br>
            <a:r>
              <a:rPr lang="ru-RU" sz="3200" b="1" dirty="0" smtClean="0">
                <a:solidFill>
                  <a:srgbClr val="FF0000"/>
                </a:solidFill>
                <a:latin typeface="+mn-lt"/>
              </a:rPr>
              <a:t>на «Кон Тики» из Южной Америки в Полинезию</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506" y="1204332"/>
            <a:ext cx="9077093" cy="5475248"/>
          </a:xfrm>
        </p:spPr>
      </p:pic>
    </p:spTree>
    <p:extLst>
      <p:ext uri="{BB962C8B-B14F-4D97-AF65-F5344CB8AC3E}">
        <p14:creationId xmlns:p14="http://schemas.microsoft.com/office/powerpoint/2010/main" val="333243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14038"/>
          </a:xfrm>
        </p:spPr>
        <p:txBody>
          <a:bodyPr>
            <a:normAutofit/>
          </a:bodyPr>
          <a:lstStyle/>
          <a:p>
            <a:pPr algn="ctr"/>
            <a:r>
              <a:rPr lang="ru-RU" sz="3200" b="1" dirty="0" smtClean="0">
                <a:solidFill>
                  <a:srgbClr val="FF0000"/>
                </a:solidFill>
                <a:latin typeface="+mn-lt"/>
              </a:rPr>
              <a:t>Маршрут плавания Кон Тики</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940" y="613317"/>
            <a:ext cx="7504771" cy="5441795"/>
          </a:xfrm>
        </p:spPr>
      </p:pic>
      <p:sp>
        <p:nvSpPr>
          <p:cNvPr id="5" name="TextBox 4"/>
          <p:cNvSpPr txBox="1"/>
          <p:nvPr/>
        </p:nvSpPr>
        <p:spPr>
          <a:xfrm>
            <a:off x="434898" y="6055112"/>
            <a:ext cx="11452302" cy="830997"/>
          </a:xfrm>
          <a:prstGeom prst="rect">
            <a:avLst/>
          </a:prstGeom>
          <a:noFill/>
        </p:spPr>
        <p:txBody>
          <a:bodyPr wrap="square" rtlCol="0">
            <a:spAutoFit/>
          </a:bodyPr>
          <a:lstStyle/>
          <a:p>
            <a:pPr algn="ctr"/>
            <a:r>
              <a:rPr lang="ru-RU" sz="2400" b="1" dirty="0" smtClean="0"/>
              <a:t>Старт: Перу, 28 апреля 1947 года. </a:t>
            </a:r>
          </a:p>
          <a:p>
            <a:pPr algn="ctr"/>
            <a:r>
              <a:rPr lang="ru-RU" sz="2400" b="1" dirty="0" smtClean="0"/>
              <a:t>Финиш: Полинезия, 7 августа 1947 года. 4300 миль за 101 день</a:t>
            </a:r>
            <a:endParaRPr lang="ru-RU" sz="2400" b="1" dirty="0"/>
          </a:p>
        </p:txBody>
      </p:sp>
    </p:spTree>
    <p:extLst>
      <p:ext uri="{BB962C8B-B14F-4D97-AF65-F5344CB8AC3E}">
        <p14:creationId xmlns:p14="http://schemas.microsoft.com/office/powerpoint/2010/main" val="208939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73722"/>
          </a:xfrm>
        </p:spPr>
        <p:txBody>
          <a:bodyPr>
            <a:normAutofit/>
          </a:bodyPr>
          <a:lstStyle/>
          <a:p>
            <a:pPr algn="ctr"/>
            <a:r>
              <a:rPr lang="ru-RU" sz="3600" b="1" dirty="0" smtClean="0">
                <a:solidFill>
                  <a:srgbClr val="FF0000"/>
                </a:solidFill>
                <a:latin typeface="+mn-lt"/>
              </a:rPr>
              <a:t>Мутации: как изменяется геном человека</a:t>
            </a:r>
            <a:endParaRPr lang="ru-RU" sz="36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477" y="875322"/>
            <a:ext cx="4400550" cy="5697415"/>
          </a:xfrm>
        </p:spPr>
      </p:pic>
      <p:sp>
        <p:nvSpPr>
          <p:cNvPr id="5" name="TextBox 4"/>
          <p:cNvSpPr txBox="1"/>
          <p:nvPr/>
        </p:nvSpPr>
        <p:spPr>
          <a:xfrm>
            <a:off x="4947139" y="875322"/>
            <a:ext cx="7244862" cy="6001643"/>
          </a:xfrm>
          <a:prstGeom prst="rect">
            <a:avLst/>
          </a:prstGeom>
          <a:noFill/>
        </p:spPr>
        <p:txBody>
          <a:bodyPr wrap="square" rtlCol="0">
            <a:spAutoFit/>
          </a:bodyPr>
          <a:lstStyle/>
          <a:p>
            <a:r>
              <a:rPr lang="ru-RU" sz="2400" b="1" dirty="0" smtClean="0"/>
              <a:t>Мутация – любое </a:t>
            </a:r>
            <a:r>
              <a:rPr lang="ru-RU" sz="2400" b="1" dirty="0" smtClean="0">
                <a:solidFill>
                  <a:srgbClr val="00B050"/>
                </a:solidFill>
              </a:rPr>
              <a:t>долговременное</a:t>
            </a:r>
            <a:r>
              <a:rPr lang="ru-RU" sz="2400" b="1" dirty="0" smtClean="0"/>
              <a:t> изменение в последовательности ДНК.</a:t>
            </a:r>
          </a:p>
          <a:p>
            <a:endParaRPr lang="ru-RU" sz="2400" b="1" dirty="0" smtClean="0"/>
          </a:p>
          <a:p>
            <a:r>
              <a:rPr lang="ru-RU" sz="2400" b="1" dirty="0" smtClean="0"/>
              <a:t>Мутации могут происходить: </a:t>
            </a:r>
          </a:p>
          <a:p>
            <a:pPr marL="342900" indent="-342900">
              <a:buAutoNum type="arabicParenR"/>
            </a:pPr>
            <a:r>
              <a:rPr lang="ru-RU" sz="2400" b="1" dirty="0" smtClean="0"/>
              <a:t>в ДНК </a:t>
            </a:r>
            <a:r>
              <a:rPr lang="ru-RU" sz="2400" b="1" dirty="0" smtClean="0">
                <a:solidFill>
                  <a:srgbClr val="FF0000"/>
                </a:solidFill>
              </a:rPr>
              <a:t>половых клеток</a:t>
            </a:r>
            <a:r>
              <a:rPr lang="ru-RU" sz="2400" b="1" dirty="0" smtClean="0"/>
              <a:t>, дающих началу яйцеклеткам или сперматозоидам. В этих случаях в следующих поколениях могут  возникать генетические болезни;</a:t>
            </a:r>
          </a:p>
          <a:p>
            <a:pPr marL="342900" indent="-342900">
              <a:buAutoNum type="arabicParenR"/>
            </a:pPr>
            <a:r>
              <a:rPr lang="ru-RU" sz="2400" b="1" dirty="0"/>
              <a:t>в</a:t>
            </a:r>
            <a:r>
              <a:rPr lang="ru-RU" sz="2400" b="1" dirty="0" smtClean="0"/>
              <a:t> ДНК </a:t>
            </a:r>
            <a:r>
              <a:rPr lang="ru-RU" sz="2400" b="1" dirty="0" smtClean="0">
                <a:solidFill>
                  <a:srgbClr val="FF0000"/>
                </a:solidFill>
              </a:rPr>
              <a:t>соматических клеток</a:t>
            </a:r>
            <a:r>
              <a:rPr lang="ru-RU" sz="2400" b="1" dirty="0" smtClean="0"/>
              <a:t>. В этих случаях вероятно возникновение раковых заболеваний. </a:t>
            </a:r>
          </a:p>
          <a:p>
            <a:pPr marL="342900" indent="-342900">
              <a:buAutoNum type="arabicParenR"/>
            </a:pPr>
            <a:endParaRPr lang="ru-RU" sz="2400" b="1" dirty="0" smtClean="0"/>
          </a:p>
          <a:p>
            <a:r>
              <a:rPr lang="ru-RU" sz="2400" b="1" dirty="0" smtClean="0"/>
              <a:t>Большинство же мутаций безвредны (нейтральны), никак не влияют на функции организма.</a:t>
            </a:r>
          </a:p>
          <a:p>
            <a:r>
              <a:rPr lang="ru-RU" sz="2400" b="1" dirty="0" smtClean="0"/>
              <a:t>В организмах в ходе эволюции сформировались многочисленные эффективные механизмы репарации (исправления, восстановления) ДНК.</a:t>
            </a:r>
            <a:endParaRPr lang="ru-RU" sz="2400" b="1" dirty="0"/>
          </a:p>
        </p:txBody>
      </p:sp>
    </p:spTree>
    <p:extLst>
      <p:ext uri="{BB962C8B-B14F-4D97-AF65-F5344CB8AC3E}">
        <p14:creationId xmlns:p14="http://schemas.microsoft.com/office/powerpoint/2010/main" val="341734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58282"/>
          </a:xfrm>
        </p:spPr>
        <p:txBody>
          <a:bodyPr>
            <a:normAutofit/>
          </a:bodyPr>
          <a:lstStyle/>
          <a:p>
            <a:pPr algn="ctr"/>
            <a:r>
              <a:rPr lang="ru-RU" sz="3200" b="1" dirty="0" smtClean="0">
                <a:solidFill>
                  <a:srgbClr val="FF0000"/>
                </a:solidFill>
                <a:latin typeface="+mn-lt"/>
              </a:rPr>
              <a:t>Половое размножение </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73" y="758283"/>
            <a:ext cx="6066910" cy="5910146"/>
          </a:xfrm>
        </p:spPr>
      </p:pic>
      <p:sp>
        <p:nvSpPr>
          <p:cNvPr id="5" name="TextBox 4"/>
          <p:cNvSpPr txBox="1"/>
          <p:nvPr/>
        </p:nvSpPr>
        <p:spPr>
          <a:xfrm>
            <a:off x="6389649" y="758283"/>
            <a:ext cx="5802351" cy="3970318"/>
          </a:xfrm>
          <a:prstGeom prst="rect">
            <a:avLst/>
          </a:prstGeom>
          <a:noFill/>
        </p:spPr>
        <p:txBody>
          <a:bodyPr wrap="square" rtlCol="0">
            <a:spAutoFit/>
          </a:bodyPr>
          <a:lstStyle/>
          <a:p>
            <a:r>
              <a:rPr lang="ru-RU" b="1" dirty="0" smtClean="0"/>
              <a:t>Соматические клетки (не половые):</a:t>
            </a:r>
          </a:p>
          <a:p>
            <a:r>
              <a:rPr lang="ru-RU" b="1" dirty="0" smtClean="0"/>
              <a:t>46 хромосом = 44 аутосом+2 половые(</a:t>
            </a:r>
            <a:r>
              <a:rPr lang="en-US" b="1" dirty="0" smtClean="0"/>
              <a:t>XY) – </a:t>
            </a:r>
            <a:r>
              <a:rPr lang="ru-RU" b="1" dirty="0" smtClean="0"/>
              <a:t>мужчина.</a:t>
            </a:r>
          </a:p>
          <a:p>
            <a:r>
              <a:rPr lang="ru-RU" b="1" dirty="0" smtClean="0"/>
              <a:t>46 хромосом =  44 аутосом+2 половые(ХХ) – женщина.</a:t>
            </a:r>
          </a:p>
          <a:p>
            <a:endParaRPr lang="ru-RU" b="1" dirty="0"/>
          </a:p>
          <a:p>
            <a:r>
              <a:rPr lang="ru-RU" b="1" dirty="0" smtClean="0"/>
              <a:t>Сперматозоиды (мужские половые клетки):</a:t>
            </a:r>
          </a:p>
          <a:p>
            <a:r>
              <a:rPr lang="ru-RU" b="1" dirty="0" smtClean="0"/>
              <a:t>23 хромосомы = 22 </a:t>
            </a:r>
            <a:r>
              <a:rPr lang="ru-RU" b="1" dirty="0" err="1" smtClean="0"/>
              <a:t>аутосомы</a:t>
            </a:r>
            <a:r>
              <a:rPr lang="en-US" b="1" dirty="0" smtClean="0"/>
              <a:t> </a:t>
            </a:r>
            <a:r>
              <a:rPr lang="ru-RU" b="1" dirty="0" smtClean="0"/>
              <a:t>+ </a:t>
            </a:r>
            <a:r>
              <a:rPr lang="en-US" b="1" dirty="0" smtClean="0"/>
              <a:t>X </a:t>
            </a:r>
            <a:r>
              <a:rPr lang="ru-RU" b="1" dirty="0" smtClean="0"/>
              <a:t>или </a:t>
            </a:r>
            <a:r>
              <a:rPr lang="en-US" b="1" dirty="0" smtClean="0"/>
              <a:t>Y</a:t>
            </a:r>
            <a:r>
              <a:rPr lang="ru-RU" b="1" dirty="0" smtClean="0"/>
              <a:t>.</a:t>
            </a:r>
          </a:p>
          <a:p>
            <a:r>
              <a:rPr lang="ru-RU" b="1" dirty="0" smtClean="0"/>
              <a:t>Яйцеклетки (женские половые клетки):</a:t>
            </a:r>
          </a:p>
          <a:p>
            <a:r>
              <a:rPr lang="ru-RU" b="1" dirty="0" smtClean="0"/>
              <a:t>23 хромосомы = 22 </a:t>
            </a:r>
            <a:r>
              <a:rPr lang="ru-RU" b="1" dirty="0" err="1" smtClean="0"/>
              <a:t>аутосомы</a:t>
            </a:r>
            <a:r>
              <a:rPr lang="ru-RU" b="1" dirty="0" smtClean="0"/>
              <a:t> + </a:t>
            </a:r>
            <a:r>
              <a:rPr lang="en-US" b="1" dirty="0" smtClean="0"/>
              <a:t>X</a:t>
            </a:r>
            <a:r>
              <a:rPr lang="ru-RU" b="1" dirty="0" smtClean="0"/>
              <a:t>.</a:t>
            </a:r>
          </a:p>
          <a:p>
            <a:endParaRPr lang="ru-RU" b="1" dirty="0"/>
          </a:p>
          <a:p>
            <a:r>
              <a:rPr lang="ru-RU" b="1" dirty="0" smtClean="0"/>
              <a:t>Результат случайного слияния сперматозоида и яйцеклетки:</a:t>
            </a:r>
          </a:p>
          <a:p>
            <a:r>
              <a:rPr lang="ru-RU" b="1" dirty="0" smtClean="0"/>
              <a:t>46 хромосом = 44 </a:t>
            </a:r>
            <a:r>
              <a:rPr lang="ru-RU" b="1" dirty="0" err="1" smtClean="0"/>
              <a:t>аутосом</a:t>
            </a:r>
            <a:r>
              <a:rPr lang="ru-RU" b="1" dirty="0" smtClean="0"/>
              <a:t> + ХХ – девочка.</a:t>
            </a:r>
          </a:p>
          <a:p>
            <a:r>
              <a:rPr lang="ru-RU" b="1" dirty="0" smtClean="0"/>
              <a:t>Или:</a:t>
            </a:r>
          </a:p>
          <a:p>
            <a:r>
              <a:rPr lang="ru-RU" b="1" dirty="0" smtClean="0"/>
              <a:t>46 хромосом = 44 </a:t>
            </a:r>
            <a:r>
              <a:rPr lang="ru-RU" b="1" dirty="0" err="1" smtClean="0"/>
              <a:t>аутосом</a:t>
            </a:r>
            <a:r>
              <a:rPr lang="ru-RU" b="1" dirty="0" smtClean="0"/>
              <a:t> + </a:t>
            </a:r>
            <a:r>
              <a:rPr lang="en-US" b="1" dirty="0" smtClean="0"/>
              <a:t>XY –</a:t>
            </a:r>
            <a:r>
              <a:rPr lang="ru-RU" b="1" dirty="0" smtClean="0"/>
              <a:t> мальчик.</a:t>
            </a:r>
            <a:endParaRPr lang="ru-RU" b="1"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241" y="4728601"/>
            <a:ext cx="2857500" cy="1939828"/>
          </a:xfrm>
          <a:prstGeom prst="rect">
            <a:avLst/>
          </a:prstGeom>
        </p:spPr>
      </p:pic>
    </p:spTree>
    <p:extLst>
      <p:ext uri="{BB962C8B-B14F-4D97-AF65-F5344CB8AC3E}">
        <p14:creationId xmlns:p14="http://schemas.microsoft.com/office/powerpoint/2010/main" val="67889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81537"/>
          </a:xfrm>
        </p:spPr>
        <p:txBody>
          <a:bodyPr>
            <a:normAutofit/>
          </a:bodyPr>
          <a:lstStyle/>
          <a:p>
            <a:pPr algn="ctr"/>
            <a:r>
              <a:rPr lang="ru-RU" sz="2800" b="1" dirty="0" smtClean="0">
                <a:solidFill>
                  <a:srgbClr val="FF0000"/>
                </a:solidFill>
                <a:latin typeface="+mn-lt"/>
              </a:rPr>
              <a:t>Мутации в половых клетках женщин и мужчин</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411" y="781538"/>
            <a:ext cx="7438220" cy="5924062"/>
          </a:xfrm>
        </p:spPr>
      </p:pic>
      <p:sp>
        <p:nvSpPr>
          <p:cNvPr id="5" name="TextBox 4"/>
          <p:cNvSpPr txBox="1"/>
          <p:nvPr/>
        </p:nvSpPr>
        <p:spPr>
          <a:xfrm>
            <a:off x="7729415" y="781538"/>
            <a:ext cx="4181231" cy="5632311"/>
          </a:xfrm>
          <a:prstGeom prst="rect">
            <a:avLst/>
          </a:prstGeom>
          <a:noFill/>
        </p:spPr>
        <p:txBody>
          <a:bodyPr wrap="square" rtlCol="0">
            <a:spAutoFit/>
          </a:bodyPr>
          <a:lstStyle/>
          <a:p>
            <a:r>
              <a:rPr lang="ru-RU" b="1" dirty="0" smtClean="0"/>
              <a:t>     </a:t>
            </a:r>
            <a:r>
              <a:rPr lang="ru-RU" sz="2000" b="1" dirty="0" smtClean="0"/>
              <a:t>Частота мутаций в мужских половых клетках (гаметах) в 5-6 раз выше, чем в женских.</a:t>
            </a:r>
          </a:p>
          <a:p>
            <a:r>
              <a:rPr lang="ru-RU" sz="2000" b="1" dirty="0" smtClean="0"/>
              <a:t>     </a:t>
            </a:r>
            <a:r>
              <a:rPr lang="ru-RU" sz="2000" b="1" dirty="0" smtClean="0">
                <a:solidFill>
                  <a:srgbClr val="00B050"/>
                </a:solidFill>
              </a:rPr>
              <a:t>Объяснение</a:t>
            </a:r>
            <a:r>
              <a:rPr lang="ru-RU" sz="2000" b="1" dirty="0" smtClean="0"/>
              <a:t>: Зрелые первичные ооциты женщины до образования зиготы претерпевают примерно 25 делений. Все ооциты формируются до рождения женщины, а сперматозоиды вырабатываются непрерывно в течение почти всей жизни мужчины. Сперматозоид является продуктом примерно 300 клеточных делений.</a:t>
            </a:r>
          </a:p>
          <a:p>
            <a:r>
              <a:rPr lang="ru-RU" sz="2000" b="1" dirty="0" smtClean="0"/>
              <a:t>     Следовательно, чем старше отец, тем больше вероятность того, что его сперматозоиды накопят больше мутаций при репликации ДНК.</a:t>
            </a:r>
            <a:endParaRPr lang="ru-RU" sz="2000" b="1" dirty="0"/>
          </a:p>
        </p:txBody>
      </p:sp>
    </p:spTree>
    <p:extLst>
      <p:ext uri="{BB962C8B-B14F-4D97-AF65-F5344CB8AC3E}">
        <p14:creationId xmlns:p14="http://schemas.microsoft.com/office/powerpoint/2010/main" val="125013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000369"/>
          </a:xfrm>
        </p:spPr>
        <p:txBody>
          <a:bodyPr>
            <a:normAutofit/>
          </a:bodyPr>
          <a:lstStyle/>
          <a:p>
            <a:pPr algn="ctr"/>
            <a:r>
              <a:rPr lang="ru-RU" sz="2800" b="1" dirty="0" smtClean="0">
                <a:solidFill>
                  <a:srgbClr val="FF0000"/>
                </a:solidFill>
                <a:latin typeface="+mn-lt"/>
              </a:rPr>
              <a:t>Хромосомные мутации (аберрации) – крупные перестройки хромосом, видимые под микроскопом</a:t>
            </a:r>
            <a:endParaRPr lang="ru-RU" sz="2800" b="1" dirty="0">
              <a:solidFill>
                <a:srgbClr val="FF0000"/>
              </a:solidFill>
              <a:latin typeface="+mn-lt"/>
            </a:endParaRPr>
          </a:p>
        </p:txBody>
      </p:sp>
      <p:sp>
        <p:nvSpPr>
          <p:cNvPr id="3" name="Объект 2"/>
          <p:cNvSpPr>
            <a:spLocks noGrp="1"/>
          </p:cNvSpPr>
          <p:nvPr>
            <p:ph idx="1"/>
          </p:nvPr>
        </p:nvSpPr>
        <p:spPr>
          <a:xfrm>
            <a:off x="238125" y="1000369"/>
            <a:ext cx="11115675" cy="5728677"/>
          </a:xfrm>
        </p:spPr>
        <p:txBody>
          <a:bodyPr>
            <a:normAutofit/>
          </a:bodyPr>
          <a:lstStyle/>
          <a:p>
            <a:pPr marL="0" indent="0">
              <a:buNone/>
            </a:pPr>
            <a:r>
              <a:rPr lang="ru-RU" sz="2000" b="1" dirty="0" smtClean="0">
                <a:solidFill>
                  <a:srgbClr val="00B050"/>
                </a:solidFill>
              </a:rPr>
              <a:t>Инверсии</a:t>
            </a:r>
            <a:r>
              <a:rPr lang="ru-RU" sz="2000" b="1" dirty="0" smtClean="0"/>
              <a:t> (перевороты) –</a:t>
            </a:r>
          </a:p>
          <a:p>
            <a:pPr marL="0" indent="0">
              <a:buNone/>
            </a:pPr>
            <a:r>
              <a:rPr lang="ru-RU" sz="2000" b="1" dirty="0" smtClean="0"/>
              <a:t>участок хромосомы разворачивается на 180 град</a:t>
            </a:r>
            <a:r>
              <a:rPr lang="ru-RU" sz="2000" b="1" dirty="0" smtClean="0"/>
              <a:t>.</a:t>
            </a:r>
            <a:endParaRPr lang="ru-RU" sz="2000" b="1" dirty="0" smtClean="0"/>
          </a:p>
          <a:p>
            <a:pPr marL="0" indent="0">
              <a:buNone/>
            </a:pPr>
            <a:r>
              <a:rPr lang="ru-RU" sz="2000" b="1" dirty="0" err="1" smtClean="0">
                <a:solidFill>
                  <a:srgbClr val="00B050"/>
                </a:solidFill>
              </a:rPr>
              <a:t>Транслокации</a:t>
            </a:r>
            <a:r>
              <a:rPr lang="ru-RU" sz="2000" b="1" dirty="0" smtClean="0"/>
              <a:t> (перемещения) –</a:t>
            </a:r>
          </a:p>
          <a:p>
            <a:pPr marL="0" indent="0">
              <a:buNone/>
            </a:pPr>
            <a:r>
              <a:rPr lang="ru-RU" sz="2000" b="1" dirty="0"/>
              <a:t>о</a:t>
            </a:r>
            <a:r>
              <a:rPr lang="ru-RU" sz="2000" b="1" dirty="0" smtClean="0"/>
              <a:t>бмен генетическим материалом между </a:t>
            </a:r>
          </a:p>
          <a:p>
            <a:pPr marL="0" indent="0">
              <a:buNone/>
            </a:pPr>
            <a:r>
              <a:rPr lang="ru-RU" sz="2000" b="1" dirty="0"/>
              <a:t>н</a:t>
            </a:r>
            <a:r>
              <a:rPr lang="ru-RU" sz="2000" b="1" dirty="0" smtClean="0"/>
              <a:t>егомологичными хромосомами</a:t>
            </a:r>
            <a:r>
              <a:rPr lang="ru-RU" sz="2000" b="1" dirty="0" smtClean="0"/>
              <a:t>.</a:t>
            </a:r>
            <a:endParaRPr lang="ru-RU" sz="2000" b="1" dirty="0" smtClean="0"/>
          </a:p>
          <a:p>
            <a:pPr marL="0" indent="0">
              <a:buNone/>
            </a:pPr>
            <a:r>
              <a:rPr lang="ru-RU" sz="2000" b="1" dirty="0" smtClean="0">
                <a:solidFill>
                  <a:srgbClr val="00B050"/>
                </a:solidFill>
              </a:rPr>
              <a:t>Делеции</a:t>
            </a:r>
            <a:r>
              <a:rPr lang="ru-RU" sz="2000" b="1" dirty="0" smtClean="0"/>
              <a:t> (выпадение) –</a:t>
            </a:r>
          </a:p>
          <a:p>
            <a:pPr marL="0" indent="0">
              <a:buNone/>
            </a:pPr>
            <a:r>
              <a:rPr lang="ru-RU" sz="2000" b="1" dirty="0"/>
              <a:t>п</a:t>
            </a:r>
            <a:r>
              <a:rPr lang="ru-RU" sz="2000" b="1" dirty="0" smtClean="0"/>
              <a:t>отери участков хромосом, </a:t>
            </a:r>
          </a:p>
          <a:p>
            <a:pPr marL="0" indent="0">
              <a:buNone/>
            </a:pPr>
            <a:r>
              <a:rPr lang="ru-RU" sz="2000" b="1" dirty="0" smtClean="0"/>
              <a:t>концевых или внутренних</a:t>
            </a:r>
            <a:r>
              <a:rPr lang="ru-RU" sz="2000" b="1" dirty="0" smtClean="0"/>
              <a:t>.</a:t>
            </a:r>
            <a:endParaRPr lang="ru-RU" sz="2000" b="1" dirty="0"/>
          </a:p>
          <a:p>
            <a:pPr marL="0" indent="0">
              <a:buNone/>
            </a:pPr>
            <a:r>
              <a:rPr lang="ru-RU" sz="2000" b="1" dirty="0" smtClean="0">
                <a:solidFill>
                  <a:srgbClr val="00B050"/>
                </a:solidFill>
              </a:rPr>
              <a:t>Дупликации </a:t>
            </a:r>
            <a:r>
              <a:rPr lang="ru-RU" sz="2000" b="1" dirty="0" smtClean="0"/>
              <a:t>(удвоение) –</a:t>
            </a:r>
          </a:p>
          <a:p>
            <a:pPr marL="0" indent="0">
              <a:buNone/>
            </a:pPr>
            <a:r>
              <a:rPr lang="ru-RU" sz="2000" b="1" dirty="0" smtClean="0"/>
              <a:t>включение еще одной копии</a:t>
            </a:r>
          </a:p>
          <a:p>
            <a:pPr marL="0" indent="0">
              <a:buNone/>
            </a:pPr>
            <a:r>
              <a:rPr lang="ru-RU" sz="2000" b="1" dirty="0"/>
              <a:t>г</a:t>
            </a:r>
            <a:r>
              <a:rPr lang="ru-RU" sz="2000" b="1" dirty="0" smtClean="0"/>
              <a:t>ена в хромосому. </a:t>
            </a:r>
            <a:endParaRPr lang="ru-RU" sz="2000" b="1" dirty="0" smtClean="0"/>
          </a:p>
          <a:p>
            <a:pPr marL="0" indent="0">
              <a:buNone/>
            </a:pPr>
            <a:r>
              <a:rPr lang="ru-RU" sz="2000" b="1" dirty="0" err="1" smtClean="0">
                <a:solidFill>
                  <a:srgbClr val="00B050"/>
                </a:solidFill>
              </a:rPr>
              <a:t>Инсерция</a:t>
            </a:r>
            <a:r>
              <a:rPr lang="ru-RU" sz="2000" b="1" dirty="0" smtClean="0"/>
              <a:t> – вставка участка из </a:t>
            </a:r>
          </a:p>
          <a:p>
            <a:pPr marL="0" indent="0">
              <a:buNone/>
            </a:pPr>
            <a:r>
              <a:rPr lang="ru-RU" sz="2000" b="1" dirty="0" smtClean="0"/>
              <a:t>другой хромосомы.</a:t>
            </a:r>
            <a:endParaRPr lang="ru-RU" sz="2000" b="1" dirty="0" smtClean="0"/>
          </a:p>
          <a:p>
            <a:pPr marL="0" indent="0">
              <a:buNone/>
            </a:pPr>
            <a:endParaRPr lang="ru-RU" sz="1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364" y="1000369"/>
            <a:ext cx="5513056" cy="5857631"/>
          </a:xfrm>
          <a:prstGeom prst="rect">
            <a:avLst/>
          </a:prstGeom>
        </p:spPr>
      </p:pic>
    </p:spTree>
    <p:extLst>
      <p:ext uri="{BB962C8B-B14F-4D97-AF65-F5344CB8AC3E}">
        <p14:creationId xmlns:p14="http://schemas.microsoft.com/office/powerpoint/2010/main" val="276643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76299"/>
          </a:xfrm>
        </p:spPr>
        <p:txBody>
          <a:bodyPr>
            <a:normAutofit/>
          </a:bodyPr>
          <a:lstStyle/>
          <a:p>
            <a:pPr algn="ctr"/>
            <a:r>
              <a:rPr lang="ru-RU" sz="2800" b="1" dirty="0" smtClean="0">
                <a:solidFill>
                  <a:srgbClr val="FF0000"/>
                </a:solidFill>
                <a:latin typeface="+mn-lt"/>
              </a:rPr>
              <a:t>Генотип и фенотип</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4" y="123825"/>
            <a:ext cx="10201275" cy="5300663"/>
          </a:xfrm>
        </p:spPr>
      </p:pic>
      <p:sp>
        <p:nvSpPr>
          <p:cNvPr id="5" name="TextBox 4"/>
          <p:cNvSpPr txBox="1"/>
          <p:nvPr/>
        </p:nvSpPr>
        <p:spPr>
          <a:xfrm>
            <a:off x="66675" y="5686425"/>
            <a:ext cx="6257926" cy="1477328"/>
          </a:xfrm>
          <a:prstGeom prst="rect">
            <a:avLst/>
          </a:prstGeom>
          <a:noFill/>
        </p:spPr>
        <p:txBody>
          <a:bodyPr wrap="square" rtlCol="0">
            <a:spAutoFit/>
          </a:bodyPr>
          <a:lstStyle/>
          <a:p>
            <a:r>
              <a:rPr lang="ru-RU" b="1" dirty="0" smtClean="0">
                <a:solidFill>
                  <a:srgbClr val="FF0000"/>
                </a:solidFill>
              </a:rPr>
              <a:t>ГЕНОТИП</a:t>
            </a:r>
            <a:r>
              <a:rPr lang="ru-RU" b="1" dirty="0" smtClean="0"/>
              <a:t>- полная генетическая информация об организме, которая закодирована в его генах. Эти гены характеризуются различной комбинацией вариантов (аллелей).</a:t>
            </a:r>
          </a:p>
          <a:p>
            <a:endParaRPr lang="ru-RU" b="1" dirty="0"/>
          </a:p>
        </p:txBody>
      </p:sp>
      <p:sp>
        <p:nvSpPr>
          <p:cNvPr id="6" name="TextBox 5"/>
          <p:cNvSpPr txBox="1"/>
          <p:nvPr/>
        </p:nvSpPr>
        <p:spPr>
          <a:xfrm>
            <a:off x="6324601" y="5686424"/>
            <a:ext cx="5600698" cy="1200329"/>
          </a:xfrm>
          <a:prstGeom prst="rect">
            <a:avLst/>
          </a:prstGeom>
          <a:noFill/>
        </p:spPr>
        <p:txBody>
          <a:bodyPr wrap="square" rtlCol="0">
            <a:spAutoFit/>
          </a:bodyPr>
          <a:lstStyle/>
          <a:p>
            <a:r>
              <a:rPr lang="ru-RU" b="1" dirty="0" smtClean="0">
                <a:solidFill>
                  <a:srgbClr val="FF0000"/>
                </a:solidFill>
              </a:rPr>
              <a:t>ФЕНОТИП</a:t>
            </a:r>
            <a:r>
              <a:rPr lang="ru-RU" b="1" dirty="0" smtClean="0"/>
              <a:t> – совокупность внешних и внутренних признаков организма. Фенотип зависит от: а) генотипа; б) мутаций генов; в) условий развития организма.</a:t>
            </a:r>
            <a:endParaRPr lang="ru-RU" b="1" dirty="0"/>
          </a:p>
        </p:txBody>
      </p:sp>
    </p:spTree>
    <p:extLst>
      <p:ext uri="{BB962C8B-B14F-4D97-AF65-F5344CB8AC3E}">
        <p14:creationId xmlns:p14="http://schemas.microsoft.com/office/powerpoint/2010/main" val="280008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121663"/>
          </a:xfrm>
        </p:spPr>
        <p:txBody>
          <a:bodyPr>
            <a:normAutofit/>
          </a:bodyPr>
          <a:lstStyle/>
          <a:p>
            <a:pPr algn="ctr"/>
            <a:r>
              <a:rPr lang="ru-RU" sz="3600" b="1" dirty="0" smtClean="0">
                <a:solidFill>
                  <a:srgbClr val="FF0000"/>
                </a:solidFill>
                <a:latin typeface="+mn-lt"/>
              </a:rPr>
              <a:t>Отклонение числа хромосом от нормального</a:t>
            </a:r>
            <a:endParaRPr lang="ru-RU" sz="3600" b="1" dirty="0">
              <a:solidFill>
                <a:srgbClr val="FF0000"/>
              </a:solidFill>
              <a:latin typeface="+mn-lt"/>
            </a:endParaRPr>
          </a:p>
        </p:txBody>
      </p:sp>
      <p:sp>
        <p:nvSpPr>
          <p:cNvPr id="3" name="Объект 2"/>
          <p:cNvSpPr>
            <a:spLocks noGrp="1"/>
          </p:cNvSpPr>
          <p:nvPr>
            <p:ph idx="1"/>
          </p:nvPr>
        </p:nvSpPr>
        <p:spPr>
          <a:xfrm>
            <a:off x="132861" y="758092"/>
            <a:ext cx="11895015" cy="5900616"/>
          </a:xfrm>
        </p:spPr>
        <p:txBody>
          <a:bodyPr>
            <a:normAutofit/>
          </a:bodyPr>
          <a:lstStyle/>
          <a:p>
            <a:pPr marL="0" indent="0">
              <a:buNone/>
            </a:pPr>
            <a:r>
              <a:rPr lang="ru-RU" sz="1800" b="1" dirty="0" smtClean="0">
                <a:solidFill>
                  <a:srgbClr val="00B050"/>
                </a:solidFill>
              </a:rPr>
              <a:t>   </a:t>
            </a:r>
            <a:endParaRPr lang="ru-RU" sz="1800" b="1" dirty="0" smtClean="0"/>
          </a:p>
          <a:p>
            <a:pPr marL="0" indent="0">
              <a:buNone/>
            </a:pPr>
            <a:r>
              <a:rPr lang="ru-RU" sz="1800" b="1" dirty="0"/>
              <a:t> </a:t>
            </a:r>
            <a:r>
              <a:rPr lang="ru-RU" sz="1800" b="1" dirty="0" smtClean="0"/>
              <a:t>    </a:t>
            </a:r>
            <a:r>
              <a:rPr lang="ru-RU" sz="2400" b="1" dirty="0" err="1" smtClean="0">
                <a:solidFill>
                  <a:srgbClr val="00B050"/>
                </a:solidFill>
              </a:rPr>
              <a:t>Анеуплодия</a:t>
            </a:r>
            <a:r>
              <a:rPr lang="ru-RU" sz="2400" b="1" dirty="0" smtClean="0">
                <a:solidFill>
                  <a:srgbClr val="00B050"/>
                </a:solidFill>
              </a:rPr>
              <a:t> </a:t>
            </a:r>
            <a:r>
              <a:rPr lang="ru-RU" sz="2400" b="1" dirty="0" smtClean="0"/>
              <a:t>– возникновение аномального числа хромосом. Большинство случаев – </a:t>
            </a:r>
            <a:r>
              <a:rPr lang="ru-RU" sz="2400" b="1" dirty="0" err="1" smtClean="0"/>
              <a:t>трисомия</a:t>
            </a:r>
            <a:r>
              <a:rPr lang="ru-RU" sz="2400" b="1" dirty="0" smtClean="0"/>
              <a:t>, наличие трех копий одной и той же хромосомы вместо пары гомологов у нормального организма.</a:t>
            </a:r>
          </a:p>
          <a:p>
            <a:pPr marL="0" indent="0">
              <a:buNone/>
            </a:pPr>
            <a:r>
              <a:rPr lang="ru-RU" sz="2400" b="1" dirty="0" smtClean="0"/>
              <a:t>У человека </a:t>
            </a:r>
            <a:r>
              <a:rPr lang="ru-RU" sz="2400" b="1" dirty="0" err="1" smtClean="0"/>
              <a:t>трисомия</a:t>
            </a:r>
            <a:r>
              <a:rPr lang="ru-RU" sz="2400" b="1" dirty="0" smtClean="0"/>
              <a:t> совместима с жизнью только по трем хромосомам: 13, 18 и 21.</a:t>
            </a:r>
          </a:p>
          <a:p>
            <a:pPr marL="0" indent="0">
              <a:buNone/>
            </a:pPr>
            <a:r>
              <a:rPr lang="ru-RU" sz="2400" b="1" dirty="0" err="1" smtClean="0"/>
              <a:t>Трисомия</a:t>
            </a:r>
            <a:r>
              <a:rPr lang="ru-RU" sz="2400" b="1" dirty="0" smtClean="0"/>
              <a:t> 13 и </a:t>
            </a:r>
            <a:r>
              <a:rPr lang="ru-RU" sz="2400" b="1" dirty="0" err="1" smtClean="0"/>
              <a:t>трисомия</a:t>
            </a:r>
            <a:r>
              <a:rPr lang="ru-RU" sz="2400" b="1" dirty="0" smtClean="0"/>
              <a:t> 18 происходит с частотой 1:5000-15000 рождений. Срок жизни младенцев – не более нескольких недель.</a:t>
            </a:r>
          </a:p>
          <a:p>
            <a:pPr marL="0" indent="0">
              <a:buNone/>
            </a:pPr>
            <a:r>
              <a:rPr lang="ru-RU" sz="2400" b="1" dirty="0" err="1" smtClean="0"/>
              <a:t>Трисомия</a:t>
            </a:r>
            <a:r>
              <a:rPr lang="ru-RU" sz="2400" b="1" dirty="0" smtClean="0"/>
              <a:t> 21 – наиболее распространена, т.наз. </a:t>
            </a:r>
            <a:r>
              <a:rPr lang="ru-RU" sz="2400" b="1" dirty="0">
                <a:solidFill>
                  <a:srgbClr val="00B050"/>
                </a:solidFill>
              </a:rPr>
              <a:t>с</a:t>
            </a:r>
            <a:r>
              <a:rPr lang="ru-RU" sz="2400" b="1" dirty="0" smtClean="0">
                <a:solidFill>
                  <a:srgbClr val="00B050"/>
                </a:solidFill>
              </a:rPr>
              <a:t>индром Дауна</a:t>
            </a:r>
            <a:r>
              <a:rPr lang="ru-RU" sz="2400" b="1" dirty="0" smtClean="0"/>
              <a:t>. Частота рождений 1:700, у женщин старше 45 лет она в 50 раз выше, чем у 20-летних.</a:t>
            </a:r>
          </a:p>
          <a:p>
            <a:pPr marL="0" indent="0">
              <a:buNone/>
            </a:pPr>
            <a:endParaRPr lang="ru-RU" sz="1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000" y="4255008"/>
            <a:ext cx="3548185" cy="2403700"/>
          </a:xfrm>
          <a:prstGeom prst="rect">
            <a:avLst/>
          </a:prstGeom>
        </p:spPr>
      </p:pic>
    </p:spTree>
    <p:extLst>
      <p:ext uri="{BB962C8B-B14F-4D97-AF65-F5344CB8AC3E}">
        <p14:creationId xmlns:p14="http://schemas.microsoft.com/office/powerpoint/2010/main" val="4156504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03609"/>
          </a:xfrm>
        </p:spPr>
        <p:txBody>
          <a:bodyPr>
            <a:normAutofit/>
          </a:bodyPr>
          <a:lstStyle/>
          <a:p>
            <a:pPr algn="ctr"/>
            <a:r>
              <a:rPr lang="ru-RU" sz="3200" b="1" dirty="0" smtClean="0">
                <a:solidFill>
                  <a:srgbClr val="FF0000"/>
                </a:solidFill>
                <a:latin typeface="+mn-lt"/>
              </a:rPr>
              <a:t>Индуцированные мутации</a:t>
            </a:r>
            <a:endParaRPr lang="ru-RU" sz="3200" b="1" dirty="0">
              <a:solidFill>
                <a:srgbClr val="FF0000"/>
              </a:solidFill>
              <a:latin typeface="+mn-lt"/>
            </a:endParaRPr>
          </a:p>
        </p:txBody>
      </p:sp>
      <p:sp>
        <p:nvSpPr>
          <p:cNvPr id="3" name="Объект 2"/>
          <p:cNvSpPr>
            <a:spLocks noGrp="1"/>
          </p:cNvSpPr>
          <p:nvPr>
            <p:ph idx="1"/>
          </p:nvPr>
        </p:nvSpPr>
        <p:spPr>
          <a:xfrm>
            <a:off x="200025" y="880946"/>
            <a:ext cx="11830050" cy="5977054"/>
          </a:xfrm>
        </p:spPr>
        <p:txBody>
          <a:bodyPr>
            <a:normAutofit/>
          </a:bodyPr>
          <a:lstStyle/>
          <a:p>
            <a:pPr marL="0" indent="0">
              <a:buNone/>
            </a:pPr>
            <a:r>
              <a:rPr lang="ru-RU" sz="2000" b="1" dirty="0" smtClean="0"/>
              <a:t>Электромагнитная ионизирующая радиация: рентгеновские лучи (0,005- 10 </a:t>
            </a:r>
            <a:r>
              <a:rPr lang="ru-RU" sz="2000" b="1" dirty="0" err="1" smtClean="0"/>
              <a:t>нм</a:t>
            </a:r>
            <a:r>
              <a:rPr lang="ru-RU" sz="2000" b="1" dirty="0" smtClean="0"/>
              <a:t>); гамма-лучи (10⁻¹ - 10⁻⁶ </a:t>
            </a:r>
            <a:r>
              <a:rPr lang="ru-RU" sz="2000" b="1" dirty="0" err="1" smtClean="0"/>
              <a:t>нм</a:t>
            </a:r>
            <a:r>
              <a:rPr lang="ru-RU" sz="2000" b="1" dirty="0" smtClean="0"/>
              <a:t>), электроны и позитроны, альфа-частицы - ядра атома гелия-4 (2 протона и 2 нейтрона: 4Не²⁺).</a:t>
            </a:r>
          </a:p>
          <a:p>
            <a:pPr marL="0" indent="0">
              <a:buNone/>
            </a:pPr>
            <a:r>
              <a:rPr lang="ru-RU" sz="2000" b="1" dirty="0" smtClean="0"/>
              <a:t>Ионизирующая радиация образуется также при радиоактивном распаде радиоизотопов. Один из главных компонентов заражения биосферы – изотоп ¹³⁷</a:t>
            </a:r>
            <a:r>
              <a:rPr lang="en-US" sz="2000" b="1" dirty="0" smtClean="0"/>
              <a:t>Cs</a:t>
            </a:r>
            <a:r>
              <a:rPr lang="ru-RU" sz="2000" b="1" dirty="0" smtClean="0"/>
              <a:t>, который образуется в реакциях деления ядер в реакторах и при применении ядерного оружия. ¹³⁷</a:t>
            </a:r>
            <a:r>
              <a:rPr lang="en-US" sz="2000" b="1" dirty="0" smtClean="0"/>
              <a:t>Cs </a:t>
            </a:r>
            <a:r>
              <a:rPr lang="ru-RU" sz="2000" b="1" dirty="0" smtClean="0"/>
              <a:t>испускает электрон, превращаясь в нестабильный изотоп ¹³⁷Ва, который в свою очередь испускает гамма-лучи, превращаясь в стабильный ¹³⁷Ва.</a:t>
            </a:r>
          </a:p>
          <a:p>
            <a:pPr marL="0" indent="0">
              <a:buNone/>
            </a:pPr>
            <a:r>
              <a:rPr lang="ru-RU" sz="2000" b="1" dirty="0" smtClean="0"/>
              <a:t> Все они вызывают образование </a:t>
            </a:r>
            <a:r>
              <a:rPr lang="ru-RU" sz="2000" b="1" dirty="0" smtClean="0">
                <a:solidFill>
                  <a:srgbClr val="00B050"/>
                </a:solidFill>
              </a:rPr>
              <a:t>свободных радикалов</a:t>
            </a:r>
            <a:r>
              <a:rPr lang="ru-RU" sz="2000" b="1" dirty="0" smtClean="0"/>
              <a:t>, высокореакционных молекул с неспаренными электронами. </a:t>
            </a:r>
          </a:p>
          <a:p>
            <a:pPr marL="0" indent="0">
              <a:buNone/>
            </a:pPr>
            <a:r>
              <a:rPr lang="ru-RU" sz="2000" b="1" dirty="0"/>
              <a:t> </a:t>
            </a:r>
            <a:r>
              <a:rPr lang="ru-RU" sz="2000" b="1" dirty="0" smtClean="0"/>
              <a:t>    Свободные радикалы могут вызывать как разрывы цепей ДНК, так и  и изменять нуклеотиды. </a:t>
            </a:r>
          </a:p>
          <a:p>
            <a:pPr marL="0" indent="0">
              <a:buNone/>
            </a:pPr>
            <a:r>
              <a:rPr lang="ru-RU" sz="2000" b="1" dirty="0"/>
              <a:t> </a:t>
            </a:r>
            <a:r>
              <a:rPr lang="ru-RU" sz="2000" b="1" dirty="0" smtClean="0"/>
              <a:t>    </a:t>
            </a:r>
            <a:endParaRPr lang="ru-RU" sz="2000" b="1" dirty="0"/>
          </a:p>
          <a:p>
            <a:pPr marL="342900" indent="-342900">
              <a:buAutoNum type="arabicPeriod"/>
            </a:pPr>
            <a:endParaRPr lang="ru-RU" sz="1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272" y="4152900"/>
            <a:ext cx="4694665" cy="2627040"/>
          </a:xfrm>
          <a:prstGeom prst="rect">
            <a:avLst/>
          </a:prstGeom>
        </p:spPr>
      </p:pic>
    </p:spTree>
    <p:extLst>
      <p:ext uri="{BB962C8B-B14F-4D97-AF65-F5344CB8AC3E}">
        <p14:creationId xmlns:p14="http://schemas.microsoft.com/office/powerpoint/2010/main" val="242084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87551"/>
          </a:xfrm>
        </p:spPr>
        <p:txBody>
          <a:bodyPr>
            <a:normAutofit/>
          </a:bodyPr>
          <a:lstStyle/>
          <a:p>
            <a:pPr algn="ctr"/>
            <a:r>
              <a:rPr lang="ru-RU" sz="3200" b="1" dirty="0" smtClean="0">
                <a:solidFill>
                  <a:srgbClr val="FF0000"/>
                </a:solidFill>
                <a:latin typeface="+mn-lt"/>
              </a:rPr>
              <a:t> Свободные радикалы</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782" y="831723"/>
            <a:ext cx="7294436" cy="5016627"/>
          </a:xfrm>
        </p:spPr>
      </p:pic>
      <p:sp>
        <p:nvSpPr>
          <p:cNvPr id="5" name="TextBox 4"/>
          <p:cNvSpPr txBox="1"/>
          <p:nvPr/>
        </p:nvSpPr>
        <p:spPr>
          <a:xfrm>
            <a:off x="247650" y="5848350"/>
            <a:ext cx="11578589" cy="830997"/>
          </a:xfrm>
          <a:prstGeom prst="rect">
            <a:avLst/>
          </a:prstGeom>
          <a:noFill/>
        </p:spPr>
        <p:txBody>
          <a:bodyPr wrap="square" rtlCol="0">
            <a:spAutoFit/>
          </a:bodyPr>
          <a:lstStyle/>
          <a:p>
            <a:r>
              <a:rPr lang="ru-RU" sz="2400" b="1" dirty="0" smtClean="0"/>
              <a:t>Свободный радикал – атом или молекула, содержащие один или несколько неспаренных электронов на внешней электронной оболочке атома.</a:t>
            </a:r>
            <a:endParaRPr lang="ru-RU" sz="2400" b="1" dirty="0"/>
          </a:p>
        </p:txBody>
      </p:sp>
    </p:spTree>
    <p:extLst>
      <p:ext uri="{BB962C8B-B14F-4D97-AF65-F5344CB8AC3E}">
        <p14:creationId xmlns:p14="http://schemas.microsoft.com/office/powerpoint/2010/main" val="159235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94943"/>
          </a:xfrm>
        </p:spPr>
        <p:txBody>
          <a:bodyPr>
            <a:normAutofit/>
          </a:bodyPr>
          <a:lstStyle/>
          <a:p>
            <a:pPr algn="ctr"/>
            <a:r>
              <a:rPr lang="ru-RU" sz="3200" b="1" dirty="0" smtClean="0">
                <a:solidFill>
                  <a:srgbClr val="FF0000"/>
                </a:solidFill>
                <a:latin typeface="+mn-lt"/>
              </a:rPr>
              <a:t>Свободные радикалы кислорода</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856" y="885190"/>
            <a:ext cx="9619488" cy="2286635"/>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9" y="3405187"/>
            <a:ext cx="10582275" cy="3233738"/>
          </a:xfrm>
          <a:prstGeom prst="rect">
            <a:avLst/>
          </a:prstGeom>
        </p:spPr>
      </p:pic>
      <p:sp>
        <p:nvSpPr>
          <p:cNvPr id="6" name="TextBox 5"/>
          <p:cNvSpPr txBox="1"/>
          <p:nvPr/>
        </p:nvSpPr>
        <p:spPr>
          <a:xfrm>
            <a:off x="1088137" y="1314450"/>
            <a:ext cx="2712338" cy="461665"/>
          </a:xfrm>
          <a:prstGeom prst="rect">
            <a:avLst/>
          </a:prstGeom>
          <a:noFill/>
        </p:spPr>
        <p:txBody>
          <a:bodyPr wrap="square" rtlCol="0">
            <a:spAutoFit/>
          </a:bodyPr>
          <a:lstStyle/>
          <a:p>
            <a:pPr algn="ctr"/>
            <a:r>
              <a:rPr lang="ru-RU" sz="2400" b="1" dirty="0" smtClean="0"/>
              <a:t>Молекула О₂</a:t>
            </a:r>
            <a:endParaRPr lang="ru-RU" sz="2400" b="1" dirty="0"/>
          </a:p>
        </p:txBody>
      </p:sp>
      <p:sp>
        <p:nvSpPr>
          <p:cNvPr id="7" name="TextBox 6"/>
          <p:cNvSpPr txBox="1"/>
          <p:nvPr/>
        </p:nvSpPr>
        <p:spPr>
          <a:xfrm>
            <a:off x="7124700" y="5143500"/>
            <a:ext cx="1285875" cy="400110"/>
          </a:xfrm>
          <a:prstGeom prst="rect">
            <a:avLst/>
          </a:prstGeom>
          <a:noFill/>
        </p:spPr>
        <p:txBody>
          <a:bodyPr wrap="square" rtlCol="0">
            <a:spAutoFit/>
          </a:bodyPr>
          <a:lstStyle/>
          <a:p>
            <a:pPr algn="ctr"/>
            <a:r>
              <a:rPr lang="ru-RU" sz="2000" b="1" dirty="0" smtClean="0"/>
              <a:t>⁻</a:t>
            </a:r>
            <a:endParaRPr lang="ru-RU" sz="2000" b="1" dirty="0"/>
          </a:p>
        </p:txBody>
      </p:sp>
    </p:spTree>
    <p:extLst>
      <p:ext uri="{BB962C8B-B14F-4D97-AF65-F5344CB8AC3E}">
        <p14:creationId xmlns:p14="http://schemas.microsoft.com/office/powerpoint/2010/main" val="247402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5345"/>
            <a:ext cx="10515600" cy="950975"/>
          </a:xfrm>
        </p:spPr>
        <p:txBody>
          <a:bodyPr>
            <a:normAutofit/>
          </a:bodyPr>
          <a:lstStyle/>
          <a:p>
            <a:pPr algn="ctr"/>
            <a:r>
              <a:rPr lang="ru-RU" sz="3200" b="1" dirty="0" smtClean="0">
                <a:solidFill>
                  <a:srgbClr val="FF0000"/>
                </a:solidFill>
                <a:latin typeface="+mn-lt"/>
              </a:rPr>
              <a:t>Токсическое действие радикалов кислорода</a:t>
            </a:r>
            <a:endParaRPr lang="ru-RU" sz="3200" b="1" dirty="0">
              <a:solidFill>
                <a:srgbClr val="FF0000"/>
              </a:solidFill>
              <a:latin typeface="+mn-lt"/>
            </a:endParaRPr>
          </a:p>
        </p:txBody>
      </p:sp>
      <p:sp>
        <p:nvSpPr>
          <p:cNvPr id="5" name="TextBox 4"/>
          <p:cNvSpPr txBox="1"/>
          <p:nvPr/>
        </p:nvSpPr>
        <p:spPr>
          <a:xfrm>
            <a:off x="838200" y="6254496"/>
            <a:ext cx="11122152" cy="523220"/>
          </a:xfrm>
          <a:prstGeom prst="rect">
            <a:avLst/>
          </a:prstGeom>
          <a:noFill/>
        </p:spPr>
        <p:txBody>
          <a:bodyPr wrap="square" rtlCol="0">
            <a:spAutoFit/>
          </a:bodyPr>
          <a:lstStyle/>
          <a:p>
            <a:pPr algn="ctr"/>
            <a:r>
              <a:rPr lang="en-US" sz="2800" b="1" dirty="0" smtClean="0"/>
              <a:t>ROS – Reactive Oxygen Species</a:t>
            </a:r>
            <a:endParaRPr lang="ru-RU" sz="2800" b="1" dirty="0"/>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075" y="1036320"/>
            <a:ext cx="7924800" cy="5140643"/>
          </a:xfrm>
        </p:spPr>
      </p:pic>
    </p:spTree>
    <p:extLst>
      <p:ext uri="{BB962C8B-B14F-4D97-AF65-F5344CB8AC3E}">
        <p14:creationId xmlns:p14="http://schemas.microsoft.com/office/powerpoint/2010/main" val="69205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81667"/>
          </a:xfrm>
        </p:spPr>
        <p:txBody>
          <a:bodyPr>
            <a:normAutofit/>
          </a:bodyPr>
          <a:lstStyle/>
          <a:p>
            <a:pPr algn="ctr"/>
            <a:r>
              <a:rPr lang="ru-RU" sz="2800" b="1" dirty="0" smtClean="0">
                <a:solidFill>
                  <a:srgbClr val="FF0000"/>
                </a:solidFill>
                <a:latin typeface="+mn-lt"/>
              </a:rPr>
              <a:t>Ультрафиолетовое излучение (10-400 </a:t>
            </a:r>
            <a:r>
              <a:rPr lang="ru-RU" sz="2800" b="1" dirty="0" err="1" smtClean="0">
                <a:solidFill>
                  <a:srgbClr val="FF0000"/>
                </a:solidFill>
                <a:latin typeface="+mn-lt"/>
              </a:rPr>
              <a:t>нм</a:t>
            </a:r>
            <a:r>
              <a:rPr lang="ru-RU" sz="2800" b="1" dirty="0" smtClean="0">
                <a:solidFill>
                  <a:srgbClr val="FF0000"/>
                </a:solidFill>
                <a:latin typeface="+mn-lt"/>
              </a:rPr>
              <a:t>)</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7288" y="823312"/>
            <a:ext cx="9422780" cy="3425303"/>
          </a:xfrm>
        </p:spPr>
      </p:pic>
      <p:sp>
        <p:nvSpPr>
          <p:cNvPr id="6" name="TextBox 5"/>
          <p:cNvSpPr txBox="1"/>
          <p:nvPr/>
        </p:nvSpPr>
        <p:spPr>
          <a:xfrm>
            <a:off x="278780" y="4583151"/>
            <a:ext cx="11708781" cy="2031325"/>
          </a:xfrm>
          <a:prstGeom prst="rect">
            <a:avLst/>
          </a:prstGeom>
          <a:noFill/>
        </p:spPr>
        <p:txBody>
          <a:bodyPr wrap="square" rtlCol="0">
            <a:spAutoFit/>
          </a:bodyPr>
          <a:lstStyle/>
          <a:p>
            <a:r>
              <a:rPr lang="ru-RU" b="1" dirty="0" smtClean="0"/>
              <a:t>УФ-излучение чаще всего приводит к образованию </a:t>
            </a:r>
            <a:r>
              <a:rPr lang="ru-RU" b="1" dirty="0" err="1" smtClean="0"/>
              <a:t>димеров</a:t>
            </a:r>
            <a:r>
              <a:rPr lang="ru-RU" b="1" dirty="0" smtClean="0"/>
              <a:t> из соседних (расположенных на одной и той же цепи ДНК) пиримидинов – </a:t>
            </a:r>
            <a:r>
              <a:rPr lang="ru-RU" b="1" dirty="0" err="1" smtClean="0"/>
              <a:t>тимина</a:t>
            </a:r>
            <a:r>
              <a:rPr lang="ru-RU" b="1" dirty="0" smtClean="0"/>
              <a:t> и/или </a:t>
            </a:r>
            <a:r>
              <a:rPr lang="ru-RU" b="1" dirty="0" err="1" smtClean="0"/>
              <a:t>цитозина</a:t>
            </a:r>
            <a:r>
              <a:rPr lang="ru-RU" b="1" dirty="0" smtClean="0"/>
              <a:t>. В результате блокируется как репликация ДНК, так и синтез РНК на матрице ДНК. </a:t>
            </a:r>
          </a:p>
          <a:p>
            <a:r>
              <a:rPr lang="ru-RU" b="1" dirty="0" smtClean="0"/>
              <a:t>У большинства организмов имеется фермент, который под действием света (300-500 </a:t>
            </a:r>
            <a:r>
              <a:rPr lang="ru-RU" b="1" dirty="0" err="1" smtClean="0"/>
              <a:t>нм</a:t>
            </a:r>
            <a:r>
              <a:rPr lang="ru-RU" b="1" dirty="0" smtClean="0"/>
              <a:t>) разрывает эти </a:t>
            </a:r>
            <a:r>
              <a:rPr lang="ru-RU" b="1" dirty="0" err="1" smtClean="0"/>
              <a:t>димеры</a:t>
            </a:r>
            <a:r>
              <a:rPr lang="ru-RU" b="1" dirty="0" smtClean="0"/>
              <a:t>. Но человек таким ферментом не обладает. Но у нас есть </a:t>
            </a:r>
            <a:r>
              <a:rPr lang="ru-RU" b="1" dirty="0" smtClean="0">
                <a:solidFill>
                  <a:srgbClr val="00B050"/>
                </a:solidFill>
              </a:rPr>
              <a:t>ДНК-полимераза-эта (</a:t>
            </a:r>
            <a:r>
              <a:rPr lang="en-US" b="1" dirty="0" smtClean="0">
                <a:solidFill>
                  <a:srgbClr val="00B050"/>
                </a:solidFill>
              </a:rPr>
              <a:t>ƞ</a:t>
            </a:r>
            <a:r>
              <a:rPr lang="ru-RU" b="1" dirty="0" smtClean="0">
                <a:solidFill>
                  <a:srgbClr val="00B050"/>
                </a:solidFill>
              </a:rPr>
              <a:t>)</a:t>
            </a:r>
            <a:r>
              <a:rPr lang="ru-RU" b="1" dirty="0" smtClean="0"/>
              <a:t>, которая может встраивать </a:t>
            </a:r>
            <a:r>
              <a:rPr lang="ru-RU" b="1" dirty="0" err="1" smtClean="0"/>
              <a:t>дезокси-аденозинмонофосфат</a:t>
            </a:r>
            <a:r>
              <a:rPr lang="ru-RU" b="1" dirty="0" smtClean="0"/>
              <a:t> (</a:t>
            </a:r>
            <a:r>
              <a:rPr lang="ru-RU" b="1" dirty="0" err="1" smtClean="0"/>
              <a:t>дАМФ</a:t>
            </a:r>
            <a:r>
              <a:rPr lang="ru-RU" b="1" dirty="0" smtClean="0"/>
              <a:t>) напротив этих </a:t>
            </a:r>
            <a:r>
              <a:rPr lang="ru-RU" b="1" dirty="0" err="1" smtClean="0"/>
              <a:t>димеров</a:t>
            </a:r>
            <a:r>
              <a:rPr lang="ru-RU" b="1" dirty="0" smtClean="0"/>
              <a:t>.</a:t>
            </a:r>
          </a:p>
          <a:p>
            <a:r>
              <a:rPr lang="ru-RU" b="1" dirty="0" smtClean="0"/>
              <a:t>Если </a:t>
            </a:r>
            <a:r>
              <a:rPr lang="ru-RU" b="1" dirty="0" err="1" smtClean="0"/>
              <a:t>димер</a:t>
            </a:r>
            <a:r>
              <a:rPr lang="ru-RU" b="1" dirty="0" smtClean="0"/>
              <a:t> Т-Т, то дефект полностью восстанавливается, если </a:t>
            </a:r>
            <a:r>
              <a:rPr lang="ru-RU" b="1" dirty="0" err="1" smtClean="0"/>
              <a:t>димер</a:t>
            </a:r>
            <a:r>
              <a:rPr lang="ru-RU" b="1" dirty="0" smtClean="0"/>
              <a:t> Ц-Ц или Ц-Т, то возникает мутация.</a:t>
            </a:r>
            <a:endParaRPr lang="ru-RU" b="1" dirty="0"/>
          </a:p>
        </p:txBody>
      </p:sp>
    </p:spTree>
    <p:extLst>
      <p:ext uri="{BB962C8B-B14F-4D97-AF65-F5344CB8AC3E}">
        <p14:creationId xmlns:p14="http://schemas.microsoft.com/office/powerpoint/2010/main" val="125233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601785" y="44451"/>
            <a:ext cx="11207261" cy="643303"/>
          </a:xfrm>
        </p:spPr>
        <p:txBody>
          <a:bodyPr>
            <a:normAutofit fontScale="90000"/>
          </a:bodyPr>
          <a:lstStyle/>
          <a:p>
            <a:pPr algn="ctr"/>
            <a:r>
              <a:rPr lang="ru-RU" sz="2800" b="1" dirty="0" smtClean="0">
                <a:solidFill>
                  <a:srgbClr val="FF0000"/>
                </a:solidFill>
                <a:latin typeface="+mn-lt"/>
              </a:rPr>
              <a:t/>
            </a:r>
            <a:br>
              <a:rPr lang="ru-RU" sz="2800" b="1" dirty="0" smtClean="0">
                <a:solidFill>
                  <a:srgbClr val="FF0000"/>
                </a:solidFill>
                <a:latin typeface="+mn-lt"/>
              </a:rPr>
            </a:br>
            <a:r>
              <a:rPr lang="ru-RU" sz="2800" b="1" dirty="0" smtClean="0">
                <a:solidFill>
                  <a:srgbClr val="FF0000"/>
                </a:solidFill>
                <a:latin typeface="+mn-lt"/>
              </a:rPr>
              <a:t> </a:t>
            </a:r>
            <a:r>
              <a:rPr lang="ru-RU" sz="3100" b="1" dirty="0" smtClean="0">
                <a:solidFill>
                  <a:srgbClr val="FF0000"/>
                </a:solidFill>
                <a:latin typeface="+mn-lt"/>
              </a:rPr>
              <a:t>Замены одиночных пар нуклеотидов (точечные мутации)</a:t>
            </a:r>
            <a:endParaRPr lang="ru-RU" sz="3100" b="1" dirty="0">
              <a:solidFill>
                <a:srgbClr val="FF0000"/>
              </a:solidFill>
              <a:latin typeface="+mn-lt"/>
            </a:endParaRPr>
          </a:p>
        </p:txBody>
      </p:sp>
      <p:pic>
        <p:nvPicPr>
          <p:cNvPr id="29698" name="Picture 2" descr="C:\Users\Кирилл\Documents\Point_mutations-en.png"/>
          <p:cNvPicPr>
            <a:picLocks noGrp="1" noChangeAspect="1" noChangeArrowheads="1"/>
          </p:cNvPicPr>
          <p:nvPr>
            <p:ph idx="1"/>
          </p:nvPr>
        </p:nvPicPr>
        <p:blipFill>
          <a:blip r:embed="rId3"/>
          <a:srcRect/>
          <a:stretch>
            <a:fillRect/>
          </a:stretch>
        </p:blipFill>
        <p:spPr>
          <a:xfrm>
            <a:off x="82773" y="742463"/>
            <a:ext cx="5945122" cy="5966247"/>
          </a:xfrm>
        </p:spPr>
      </p:pic>
      <p:pic>
        <p:nvPicPr>
          <p:cNvPr id="29699" name="Picture 3" descr="C:\Users\Кирилл\Documents\301px-Chromosomes_mutations-en.svg.png"/>
          <p:cNvPicPr>
            <a:picLocks noChangeAspect="1" noChangeArrowheads="1"/>
          </p:cNvPicPr>
          <p:nvPr/>
        </p:nvPicPr>
        <p:blipFill>
          <a:blip r:embed="rId4"/>
          <a:srcRect/>
          <a:stretch>
            <a:fillRect/>
          </a:stretch>
        </p:blipFill>
        <p:spPr bwMode="auto">
          <a:xfrm flipH="1">
            <a:off x="12074768" y="592139"/>
            <a:ext cx="117232" cy="6116571"/>
          </a:xfrm>
          <a:prstGeom prst="rect">
            <a:avLst/>
          </a:prstGeom>
          <a:noFill/>
          <a:ln w="9525">
            <a:noFill/>
            <a:miter lim="800000"/>
            <a:headEnd/>
            <a:tailEnd/>
          </a:ln>
        </p:spPr>
      </p:pic>
      <p:sp>
        <p:nvSpPr>
          <p:cNvPr id="2" name="TextBox 1"/>
          <p:cNvSpPr txBox="1"/>
          <p:nvPr/>
        </p:nvSpPr>
        <p:spPr>
          <a:xfrm>
            <a:off x="6275754" y="945662"/>
            <a:ext cx="5634892" cy="6001643"/>
          </a:xfrm>
          <a:prstGeom prst="rect">
            <a:avLst/>
          </a:prstGeom>
          <a:noFill/>
        </p:spPr>
        <p:txBody>
          <a:bodyPr wrap="square" rtlCol="0">
            <a:spAutoFit/>
          </a:bodyPr>
          <a:lstStyle/>
          <a:p>
            <a:r>
              <a:rPr lang="ru-RU" b="1" dirty="0" smtClean="0"/>
              <a:t>     </a:t>
            </a:r>
            <a:r>
              <a:rPr lang="ru-RU" sz="2400" b="1" dirty="0" smtClean="0"/>
              <a:t>1. </a:t>
            </a:r>
            <a:r>
              <a:rPr lang="en-US" sz="2400" b="1" dirty="0" smtClean="0">
                <a:solidFill>
                  <a:srgbClr val="00B050"/>
                </a:solidFill>
              </a:rPr>
              <a:t>Silent (</a:t>
            </a:r>
            <a:r>
              <a:rPr lang="ru-RU" sz="2400" b="1" dirty="0" smtClean="0">
                <a:solidFill>
                  <a:srgbClr val="00B050"/>
                </a:solidFill>
              </a:rPr>
              <a:t>синонимичные мутации) </a:t>
            </a:r>
            <a:r>
              <a:rPr lang="ru-RU" sz="2400" b="1" dirty="0" smtClean="0"/>
              <a:t>– мутации без изменения смысла кодона: лизин → лизин. Обусловлены тем, что генетический код является вырожденным (большинство аминокислот кодируется более чем одним кодоном).</a:t>
            </a:r>
          </a:p>
          <a:p>
            <a:r>
              <a:rPr lang="ru-RU" sz="2400" b="1" dirty="0" smtClean="0"/>
              <a:t>     2. </a:t>
            </a:r>
            <a:r>
              <a:rPr lang="en-US" sz="2400" b="1" dirty="0" smtClean="0">
                <a:solidFill>
                  <a:srgbClr val="00B050"/>
                </a:solidFill>
              </a:rPr>
              <a:t>Missense (</a:t>
            </a:r>
            <a:r>
              <a:rPr lang="ru-RU" sz="2400" b="1" dirty="0" err="1" smtClean="0">
                <a:solidFill>
                  <a:srgbClr val="00B050"/>
                </a:solidFill>
              </a:rPr>
              <a:t>несиноминичные</a:t>
            </a:r>
            <a:r>
              <a:rPr lang="ru-RU" sz="2400" b="1" dirty="0" smtClean="0">
                <a:solidFill>
                  <a:srgbClr val="00B050"/>
                </a:solidFill>
              </a:rPr>
              <a:t>) </a:t>
            </a:r>
            <a:r>
              <a:rPr lang="ru-RU" sz="2400" b="1" dirty="0" smtClean="0"/>
              <a:t>– замена оснований приводит к замене аминокислот: лизин → аргинин или лизин →</a:t>
            </a:r>
            <a:r>
              <a:rPr lang="ru-RU" sz="2400" b="1" dirty="0" err="1" smtClean="0"/>
              <a:t>треонин</a:t>
            </a:r>
            <a:r>
              <a:rPr lang="ru-RU" sz="2400" b="1" dirty="0" smtClean="0"/>
              <a:t>.</a:t>
            </a:r>
          </a:p>
          <a:p>
            <a:r>
              <a:rPr lang="ru-RU" sz="2400" b="1" dirty="0" smtClean="0"/>
              <a:t>     3. </a:t>
            </a:r>
            <a:r>
              <a:rPr lang="en-US" sz="2400" b="1" dirty="0" smtClean="0">
                <a:solidFill>
                  <a:srgbClr val="00B050"/>
                </a:solidFill>
              </a:rPr>
              <a:t>Nonsense  </a:t>
            </a:r>
            <a:r>
              <a:rPr lang="ru-RU" sz="2400" b="1" dirty="0" smtClean="0">
                <a:solidFill>
                  <a:srgbClr val="00B050"/>
                </a:solidFill>
              </a:rPr>
              <a:t>(потеря смысла) </a:t>
            </a:r>
            <a:r>
              <a:rPr lang="ru-RU" sz="2400" b="1" dirty="0" smtClean="0"/>
              <a:t>– мутация превращает кодирующий кодон в один из трех стоп-кодонов. В результате транскрипция и трансляция прерываются.</a:t>
            </a:r>
          </a:p>
        </p:txBody>
      </p:sp>
    </p:spTree>
    <p:extLst>
      <p:ext uri="{BB962C8B-B14F-4D97-AF65-F5344CB8AC3E}">
        <p14:creationId xmlns:p14="http://schemas.microsoft.com/office/powerpoint/2010/main" val="2105197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3999" y="142852"/>
            <a:ext cx="10173629" cy="500066"/>
          </a:xfrm>
        </p:spPr>
        <p:txBody>
          <a:bodyPr>
            <a:noAutofit/>
          </a:bodyPr>
          <a:lstStyle/>
          <a:p>
            <a:pPr algn="ctr"/>
            <a:r>
              <a:rPr lang="ru-RU" sz="2800" b="1" dirty="0" smtClean="0">
                <a:solidFill>
                  <a:srgbClr val="FF0000"/>
                </a:solidFill>
                <a:latin typeface="+mn-lt"/>
              </a:rPr>
              <a:t>Опасность возникновения рака после УФ-облучения </a:t>
            </a:r>
            <a:endParaRPr lang="ru-RU" sz="2800" b="1" dirty="0">
              <a:solidFill>
                <a:srgbClr val="FF0000"/>
              </a:solidFill>
              <a:latin typeface="+mn-lt"/>
            </a:endParaRPr>
          </a:p>
        </p:txBody>
      </p:sp>
      <p:pic>
        <p:nvPicPr>
          <p:cNvPr id="33794" name="Picture 2" descr="C:\Documents and Settings\Admin\Мои документы\Пляж в Австралии-1.jpg"/>
          <p:cNvPicPr>
            <a:picLocks noGrp="1" noChangeAspect="1" noChangeArrowheads="1"/>
          </p:cNvPicPr>
          <p:nvPr>
            <p:ph idx="1"/>
          </p:nvPr>
        </p:nvPicPr>
        <p:blipFill>
          <a:blip r:embed="rId2" cstate="print"/>
          <a:srcRect/>
          <a:stretch>
            <a:fillRect/>
          </a:stretch>
        </p:blipFill>
        <p:spPr bwMode="auto">
          <a:xfrm>
            <a:off x="312234" y="571480"/>
            <a:ext cx="5712328" cy="5059886"/>
          </a:xfrm>
          <a:prstGeom prst="rect">
            <a:avLst/>
          </a:prstGeom>
          <a:noFill/>
        </p:spPr>
      </p:pic>
      <p:pic>
        <p:nvPicPr>
          <p:cNvPr id="33795" name="Picture 3" descr="C:\Documents and Settings\Admin\Мои документы\Пляж в Австралии-2.jpg"/>
          <p:cNvPicPr>
            <a:picLocks noChangeAspect="1" noChangeArrowheads="1"/>
          </p:cNvPicPr>
          <p:nvPr/>
        </p:nvPicPr>
        <p:blipFill>
          <a:blip r:embed="rId3" cstate="print"/>
          <a:srcRect/>
          <a:stretch>
            <a:fillRect/>
          </a:stretch>
        </p:blipFill>
        <p:spPr bwMode="auto">
          <a:xfrm>
            <a:off x="7173138" y="642918"/>
            <a:ext cx="4643438" cy="6186159"/>
          </a:xfrm>
          <a:prstGeom prst="rect">
            <a:avLst/>
          </a:prstGeom>
          <a:noFill/>
        </p:spPr>
      </p:pic>
      <p:sp>
        <p:nvSpPr>
          <p:cNvPr id="3" name="TextBox 2"/>
          <p:cNvSpPr txBox="1"/>
          <p:nvPr/>
        </p:nvSpPr>
        <p:spPr>
          <a:xfrm>
            <a:off x="89210" y="5631367"/>
            <a:ext cx="6701883" cy="1200329"/>
          </a:xfrm>
          <a:prstGeom prst="rect">
            <a:avLst/>
          </a:prstGeom>
          <a:noFill/>
        </p:spPr>
        <p:txBody>
          <a:bodyPr wrap="square" rtlCol="0">
            <a:spAutoFit/>
          </a:bodyPr>
          <a:lstStyle/>
          <a:p>
            <a:r>
              <a:rPr lang="ru-RU" b="1" dirty="0" smtClean="0"/>
              <a:t>Ксеродерма – наследственное заболевание, вызванное мутациями в белковом комплексе (30 белков), устраняющем пиримидиновые </a:t>
            </a:r>
            <a:r>
              <a:rPr lang="ru-RU" b="1" dirty="0" err="1" smtClean="0"/>
              <a:t>димеры</a:t>
            </a:r>
            <a:r>
              <a:rPr lang="ru-RU" b="1" dirty="0" smtClean="0"/>
              <a:t>. Ксеродерма часто ведет к раковым заболеваниям.</a:t>
            </a:r>
            <a:endParaRPr lang="ru-RU" b="1" dirty="0"/>
          </a:p>
        </p:txBody>
      </p:sp>
    </p:spTree>
    <p:extLst>
      <p:ext uri="{BB962C8B-B14F-4D97-AF65-F5344CB8AC3E}">
        <p14:creationId xmlns:p14="http://schemas.microsoft.com/office/powerpoint/2010/main" val="230714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36340"/>
          </a:xfrm>
        </p:spPr>
        <p:txBody>
          <a:bodyPr>
            <a:normAutofit/>
          </a:bodyPr>
          <a:lstStyle/>
          <a:p>
            <a:pPr algn="ctr"/>
            <a:r>
              <a:rPr lang="ru-RU" sz="2800" b="1" dirty="0" smtClean="0">
                <a:solidFill>
                  <a:srgbClr val="FF0000"/>
                </a:solidFill>
                <a:latin typeface="+mn-lt"/>
              </a:rPr>
              <a:t>Химические мутагены</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88" y="657920"/>
            <a:ext cx="3945575" cy="602165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962" y="836340"/>
            <a:ext cx="8240750" cy="3649635"/>
          </a:xfrm>
          <a:prstGeom prst="rect">
            <a:avLst/>
          </a:prstGeom>
        </p:spPr>
      </p:pic>
      <p:sp>
        <p:nvSpPr>
          <p:cNvPr id="6" name="TextBox 5"/>
          <p:cNvSpPr txBox="1"/>
          <p:nvPr/>
        </p:nvSpPr>
        <p:spPr>
          <a:xfrm>
            <a:off x="4527395" y="4485975"/>
            <a:ext cx="7471317" cy="2308324"/>
          </a:xfrm>
          <a:prstGeom prst="rect">
            <a:avLst/>
          </a:prstGeom>
          <a:noFill/>
        </p:spPr>
        <p:txBody>
          <a:bodyPr wrap="square" rtlCol="0">
            <a:spAutoFit/>
          </a:bodyPr>
          <a:lstStyle/>
          <a:p>
            <a:r>
              <a:rPr lang="ru-RU" b="1" dirty="0" smtClean="0"/>
              <a:t>   Красители (например, акридин), похожие на пары пурин-пиримидин,  способны встраиваться между парами оснований в ДНК и тем самым растягивать двойную спираль. </a:t>
            </a:r>
            <a:br>
              <a:rPr lang="ru-RU" b="1" dirty="0" smtClean="0"/>
            </a:br>
            <a:r>
              <a:rPr lang="ru-RU" b="1" dirty="0" smtClean="0"/>
              <a:t>   При репликации такой ДНК возможен обрыв дочерней цепи, а также вставки или выпадения пары оснований. </a:t>
            </a:r>
            <a:endParaRPr lang="ru-RU" b="1" dirty="0"/>
          </a:p>
          <a:p>
            <a:r>
              <a:rPr lang="ru-RU" b="1" dirty="0" smtClean="0"/>
              <a:t>   В результате происходит мутация  по типу «сдвиг рамки считывания».       Частота таких мутаций на много порядков выше , чем частота спонтанного возникновения сдвигов рамки. </a:t>
            </a:r>
            <a:endParaRPr lang="ru-RU" b="1"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863" y="2328216"/>
            <a:ext cx="4890837" cy="1828800"/>
          </a:xfrm>
          <a:prstGeom prst="rect">
            <a:avLst/>
          </a:prstGeom>
        </p:spPr>
      </p:pic>
    </p:spTree>
    <p:extLst>
      <p:ext uri="{BB962C8B-B14F-4D97-AF65-F5344CB8AC3E}">
        <p14:creationId xmlns:p14="http://schemas.microsoft.com/office/powerpoint/2010/main" val="117629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82028"/>
          </a:xfrm>
        </p:spPr>
        <p:txBody>
          <a:bodyPr>
            <a:normAutofit/>
          </a:bodyPr>
          <a:lstStyle/>
          <a:p>
            <a:pPr algn="ctr"/>
            <a:r>
              <a:rPr lang="ru-RU" sz="2800" b="1" dirty="0" smtClean="0">
                <a:solidFill>
                  <a:srgbClr val="FF0000"/>
                </a:solidFill>
                <a:latin typeface="+mn-lt"/>
              </a:rPr>
              <a:t>Он мог быть трижды Героем Советского союза и</a:t>
            </a:r>
            <a:br>
              <a:rPr lang="ru-RU" sz="2800" b="1" dirty="0" smtClean="0">
                <a:solidFill>
                  <a:srgbClr val="FF0000"/>
                </a:solidFill>
                <a:latin typeface="+mn-lt"/>
              </a:rPr>
            </a:br>
            <a:r>
              <a:rPr lang="ru-RU" sz="2800" b="1" dirty="0" smtClean="0">
                <a:solidFill>
                  <a:srgbClr val="FF0000"/>
                </a:solidFill>
                <a:latin typeface="+mn-lt"/>
              </a:rPr>
              <a:t>лауреатом Нобелевской премии</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361" y="1182029"/>
            <a:ext cx="2932770" cy="4237464"/>
          </a:xfrm>
        </p:spPr>
      </p:pic>
      <p:sp>
        <p:nvSpPr>
          <p:cNvPr id="5" name="TextBox 4"/>
          <p:cNvSpPr txBox="1"/>
          <p:nvPr/>
        </p:nvSpPr>
        <p:spPr>
          <a:xfrm>
            <a:off x="367990" y="5664820"/>
            <a:ext cx="11541512" cy="1015663"/>
          </a:xfrm>
          <a:prstGeom prst="rect">
            <a:avLst/>
          </a:prstGeom>
          <a:noFill/>
        </p:spPr>
        <p:txBody>
          <a:bodyPr wrap="square" rtlCol="0">
            <a:spAutoFit/>
          </a:bodyPr>
          <a:lstStyle/>
          <a:p>
            <a:pPr algn="ctr"/>
            <a:r>
              <a:rPr lang="ru-RU" sz="2000" b="1" dirty="0" smtClean="0">
                <a:solidFill>
                  <a:srgbClr val="00B050"/>
                </a:solidFill>
              </a:rPr>
              <a:t>Иосиф Абрамович </a:t>
            </a:r>
            <a:r>
              <a:rPr lang="ru-RU" sz="2000" b="1" dirty="0" err="1" smtClean="0">
                <a:solidFill>
                  <a:srgbClr val="00B050"/>
                </a:solidFill>
              </a:rPr>
              <a:t>Рапопорт</a:t>
            </a:r>
            <a:r>
              <a:rPr lang="ru-RU" sz="2000" b="1" dirty="0" smtClean="0">
                <a:solidFill>
                  <a:srgbClr val="00B050"/>
                </a:solidFill>
              </a:rPr>
              <a:t> </a:t>
            </a:r>
            <a:r>
              <a:rPr lang="ru-RU" sz="2000" b="1" dirty="0" smtClean="0"/>
              <a:t>– награжден полководческим Орденом Суворова. Член-корреспондент АН СССР, лауреат Ленинской премии, Герой Социалистического Труда.</a:t>
            </a:r>
          </a:p>
          <a:p>
            <a:pPr algn="ctr"/>
            <a:r>
              <a:rPr lang="ru-RU" sz="2000" b="1" dirty="0" smtClean="0"/>
              <a:t> Окончил Ленинградский университет по кафедре генетики. Доктор наук в 29 лет.</a:t>
            </a:r>
            <a:endParaRPr lang="ru-RU" sz="2000" b="1" dirty="0"/>
          </a:p>
        </p:txBody>
      </p:sp>
    </p:spTree>
    <p:extLst>
      <p:ext uri="{BB962C8B-B14F-4D97-AF65-F5344CB8AC3E}">
        <p14:creationId xmlns:p14="http://schemas.microsoft.com/office/powerpoint/2010/main" val="77572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24127"/>
          </a:xfrm>
        </p:spPr>
        <p:txBody>
          <a:bodyPr>
            <a:normAutofit/>
          </a:bodyPr>
          <a:lstStyle/>
          <a:p>
            <a:pPr algn="ctr"/>
            <a:r>
              <a:rPr lang="ru-RU" sz="3200" b="1" dirty="0" smtClean="0">
                <a:solidFill>
                  <a:srgbClr val="FF0000"/>
                </a:solidFill>
                <a:latin typeface="+mn-lt"/>
              </a:rPr>
              <a:t> Нобелевские лауреаты по физике 2010 года о науке:</a:t>
            </a:r>
            <a:br>
              <a:rPr lang="ru-RU" sz="3200" b="1" dirty="0" smtClean="0">
                <a:solidFill>
                  <a:srgbClr val="FF0000"/>
                </a:solidFill>
                <a:latin typeface="+mn-lt"/>
              </a:rPr>
            </a:br>
            <a:r>
              <a:rPr lang="en-US" sz="3200" b="1" dirty="0" smtClean="0">
                <a:solidFill>
                  <a:srgbClr val="FF0000"/>
                </a:solidFill>
                <a:latin typeface="+mn-lt"/>
              </a:rPr>
              <a:t>curiosity driven research</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3744" y="1182624"/>
            <a:ext cx="7303008" cy="5266944"/>
          </a:xfrm>
        </p:spPr>
      </p:pic>
      <p:sp>
        <p:nvSpPr>
          <p:cNvPr id="5" name="TextBox 4"/>
          <p:cNvSpPr txBox="1"/>
          <p:nvPr/>
        </p:nvSpPr>
        <p:spPr>
          <a:xfrm>
            <a:off x="158496" y="6449568"/>
            <a:ext cx="12033504" cy="369332"/>
          </a:xfrm>
          <a:prstGeom prst="rect">
            <a:avLst/>
          </a:prstGeom>
          <a:noFill/>
        </p:spPr>
        <p:txBody>
          <a:bodyPr wrap="square" rtlCol="0">
            <a:spAutoFit/>
          </a:bodyPr>
          <a:lstStyle/>
          <a:p>
            <a:r>
              <a:rPr lang="ru-RU" b="1" dirty="0" smtClean="0"/>
              <a:t>Андрей Гейм и Константин Новоселов: «Наука – это лучшее вложение денег, какое только можно себе представить»</a:t>
            </a:r>
            <a:endParaRPr lang="ru-RU" b="1" dirty="0"/>
          </a:p>
        </p:txBody>
      </p:sp>
    </p:spTree>
    <p:extLst>
      <p:ext uri="{BB962C8B-B14F-4D97-AF65-F5344CB8AC3E}">
        <p14:creationId xmlns:p14="http://schemas.microsoft.com/office/powerpoint/2010/main" val="63359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rgbClr val="FF0000"/>
                </a:solidFill>
                <a:latin typeface="+mn-lt"/>
              </a:rPr>
              <a:t>Лекция 8</a:t>
            </a:r>
            <a:endParaRPr lang="ru-RU" sz="4000" b="1" dirty="0">
              <a:solidFill>
                <a:srgbClr val="FF0000"/>
              </a:solidFill>
              <a:latin typeface="+mn-lt"/>
            </a:endParaRPr>
          </a:p>
        </p:txBody>
      </p:sp>
      <p:sp>
        <p:nvSpPr>
          <p:cNvPr id="3" name="Объект 2"/>
          <p:cNvSpPr>
            <a:spLocks noGrp="1"/>
          </p:cNvSpPr>
          <p:nvPr>
            <p:ph idx="1"/>
          </p:nvPr>
        </p:nvSpPr>
        <p:spPr/>
        <p:txBody>
          <a:bodyPr>
            <a:normAutofit/>
          </a:bodyPr>
          <a:lstStyle/>
          <a:p>
            <a:pPr marL="0" indent="0" algn="ctr">
              <a:buNone/>
            </a:pPr>
            <a:r>
              <a:rPr lang="en-US" sz="9600" b="1" dirty="0" smtClean="0"/>
              <a:t>The End</a:t>
            </a:r>
            <a:endParaRPr lang="ru-RU" sz="9600" b="1" dirty="0"/>
          </a:p>
        </p:txBody>
      </p:sp>
    </p:spTree>
    <p:extLst>
      <p:ext uri="{BB962C8B-B14F-4D97-AF65-F5344CB8AC3E}">
        <p14:creationId xmlns:p14="http://schemas.microsoft.com/office/powerpoint/2010/main" val="296688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19014"/>
          </a:xfrm>
        </p:spPr>
        <p:txBody>
          <a:bodyPr>
            <a:normAutofit/>
          </a:bodyPr>
          <a:lstStyle/>
          <a:p>
            <a:pPr algn="ctr"/>
            <a:r>
              <a:rPr lang="ru-RU" sz="2800" b="1" dirty="0" smtClean="0">
                <a:solidFill>
                  <a:srgbClr val="FF0000"/>
                </a:solidFill>
                <a:latin typeface="Calibri" panose="020F0502020204030204" pitchFamily="34" charset="0"/>
              </a:rPr>
              <a:t>Мутационная замена в гемоглобине</a:t>
            </a:r>
            <a:endParaRPr lang="ru-RU" sz="2800" b="1" dirty="0">
              <a:solidFill>
                <a:srgbClr val="FF0000"/>
              </a:solidFill>
              <a:latin typeface="Calibri" panose="020F050202020403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62" y="719015"/>
            <a:ext cx="3399692" cy="298547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326" y="539261"/>
            <a:ext cx="8218365" cy="427501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8" y="3936512"/>
            <a:ext cx="3415324" cy="2705100"/>
          </a:xfrm>
          <a:prstGeom prst="rect">
            <a:avLst/>
          </a:prstGeom>
        </p:spPr>
      </p:pic>
      <p:sp>
        <p:nvSpPr>
          <p:cNvPr id="7" name="TextBox 6"/>
          <p:cNvSpPr txBox="1"/>
          <p:nvPr/>
        </p:nvSpPr>
        <p:spPr>
          <a:xfrm>
            <a:off x="5212862" y="2633785"/>
            <a:ext cx="6721230" cy="369332"/>
          </a:xfrm>
          <a:prstGeom prst="rect">
            <a:avLst/>
          </a:prstGeom>
          <a:noFill/>
        </p:spPr>
        <p:txBody>
          <a:bodyPr wrap="square" rtlCol="0">
            <a:spAutoFit/>
          </a:bodyPr>
          <a:lstStyle/>
          <a:p>
            <a:r>
              <a:rPr lang="ru-RU" b="1" dirty="0" smtClean="0"/>
              <a:t>Замена Г</a:t>
            </a:r>
            <a:r>
              <a:rPr lang="ru-RU" b="1" dirty="0" smtClean="0">
                <a:solidFill>
                  <a:srgbClr val="00B050"/>
                </a:solidFill>
              </a:rPr>
              <a:t>А</a:t>
            </a:r>
            <a:r>
              <a:rPr lang="ru-RU" b="1" dirty="0" smtClean="0"/>
              <a:t>Г</a:t>
            </a:r>
            <a:r>
              <a:rPr lang="en-US" b="1" dirty="0" smtClean="0"/>
              <a:t>(</a:t>
            </a:r>
            <a:r>
              <a:rPr lang="ru-RU" b="1" dirty="0" err="1" smtClean="0"/>
              <a:t>Глу</a:t>
            </a:r>
            <a:r>
              <a:rPr lang="ru-RU" b="1" dirty="0" smtClean="0"/>
              <a:t>) → Г</a:t>
            </a:r>
            <a:r>
              <a:rPr lang="ru-RU" b="1" dirty="0" smtClean="0">
                <a:solidFill>
                  <a:srgbClr val="00B050"/>
                </a:solidFill>
              </a:rPr>
              <a:t>Т</a:t>
            </a:r>
            <a:r>
              <a:rPr lang="ru-RU" b="1" dirty="0" smtClean="0"/>
              <a:t>Г(Вал)</a:t>
            </a:r>
            <a:r>
              <a:rPr lang="en-US" b="1" dirty="0" smtClean="0"/>
              <a:t>.</a:t>
            </a:r>
            <a:endParaRPr lang="ru-RU" b="1" dirty="0"/>
          </a:p>
        </p:txBody>
      </p:sp>
      <p:sp>
        <p:nvSpPr>
          <p:cNvPr id="8" name="TextBox 7"/>
          <p:cNvSpPr txBox="1"/>
          <p:nvPr/>
        </p:nvSpPr>
        <p:spPr>
          <a:xfrm>
            <a:off x="3817325" y="4915877"/>
            <a:ext cx="8218365" cy="1477328"/>
          </a:xfrm>
          <a:prstGeom prst="rect">
            <a:avLst/>
          </a:prstGeom>
          <a:noFill/>
        </p:spPr>
        <p:txBody>
          <a:bodyPr wrap="square" rtlCol="0">
            <a:spAutoFit/>
          </a:bodyPr>
          <a:lstStyle/>
          <a:p>
            <a:r>
              <a:rPr lang="ru-RU" b="1" dirty="0" smtClean="0"/>
              <a:t>Появление на поверхности молекулы </a:t>
            </a:r>
            <a:r>
              <a:rPr lang="en-US" b="1" dirty="0" err="1" smtClean="0"/>
              <a:t>Hb</a:t>
            </a:r>
            <a:r>
              <a:rPr lang="en-US" b="1" dirty="0" smtClean="0"/>
              <a:t> S </a:t>
            </a:r>
            <a:r>
              <a:rPr lang="ru-RU" b="1" dirty="0" smtClean="0"/>
              <a:t>неполярного остатка приводит к резкому снижению растворимости белка и к понижению способности транспорта кислорода. </a:t>
            </a:r>
          </a:p>
          <a:p>
            <a:r>
              <a:rPr lang="ru-RU" b="1" dirty="0" smtClean="0"/>
              <a:t>Эритроциты слипаются, приобретают серповидную форму  и разрушаются быстрее, чем содержащие нормальный </a:t>
            </a:r>
            <a:r>
              <a:rPr lang="en-US" b="1" dirty="0" err="1" smtClean="0"/>
              <a:t>Hb</a:t>
            </a:r>
            <a:r>
              <a:rPr lang="ru-RU" b="1" dirty="0" smtClean="0"/>
              <a:t> А</a:t>
            </a:r>
            <a:r>
              <a:rPr lang="en-US" b="1" dirty="0" smtClean="0"/>
              <a:t>.</a:t>
            </a:r>
            <a:endParaRPr lang="ru-RU" b="1" dirty="0"/>
          </a:p>
        </p:txBody>
      </p:sp>
      <p:sp>
        <p:nvSpPr>
          <p:cNvPr id="9" name="TextBox 8"/>
          <p:cNvSpPr txBox="1"/>
          <p:nvPr/>
        </p:nvSpPr>
        <p:spPr>
          <a:xfrm>
            <a:off x="5580185" y="437661"/>
            <a:ext cx="1033095" cy="369332"/>
          </a:xfrm>
          <a:prstGeom prst="rect">
            <a:avLst/>
          </a:prstGeom>
          <a:noFill/>
        </p:spPr>
        <p:txBody>
          <a:bodyPr wrap="square" rtlCol="0">
            <a:spAutoFit/>
          </a:bodyPr>
          <a:lstStyle/>
          <a:p>
            <a:r>
              <a:rPr lang="ru-RU" b="1" dirty="0" smtClean="0"/>
              <a:t>Н</a:t>
            </a:r>
            <a:r>
              <a:rPr lang="en-US" b="1" dirty="0" smtClean="0"/>
              <a:t>b A</a:t>
            </a:r>
            <a:endParaRPr lang="ru-RU" b="1" dirty="0"/>
          </a:p>
        </p:txBody>
      </p:sp>
    </p:spTree>
    <p:extLst>
      <p:ext uri="{BB962C8B-B14F-4D97-AF65-F5344CB8AC3E}">
        <p14:creationId xmlns:p14="http://schemas.microsoft.com/office/powerpoint/2010/main" val="341866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48676"/>
          </a:xfrm>
        </p:spPr>
        <p:txBody>
          <a:bodyPr>
            <a:normAutofit/>
          </a:bodyPr>
          <a:lstStyle/>
          <a:p>
            <a:pPr algn="ctr"/>
            <a:r>
              <a:rPr lang="ru-RU" sz="2800" b="1" dirty="0" err="1" smtClean="0">
                <a:solidFill>
                  <a:srgbClr val="FF0000"/>
                </a:solidFill>
                <a:latin typeface="Calibri" panose="020F0502020204030204" pitchFamily="34" charset="0"/>
              </a:rPr>
              <a:t>Серповидноклеточная</a:t>
            </a:r>
            <a:r>
              <a:rPr lang="ru-RU" sz="2800" b="1" dirty="0" smtClean="0">
                <a:solidFill>
                  <a:srgbClr val="FF0000"/>
                </a:solidFill>
                <a:latin typeface="Calibri" panose="020F0502020204030204" pitchFamily="34" charset="0"/>
              </a:rPr>
              <a:t> анемия</a:t>
            </a:r>
            <a:endParaRPr lang="ru-RU" sz="2800" b="1" dirty="0">
              <a:solidFill>
                <a:srgbClr val="FF0000"/>
              </a:solidFill>
              <a:latin typeface="Calibri" panose="020F0502020204030204" pitchFamily="34"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123" y="828431"/>
            <a:ext cx="4704862" cy="4517292"/>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378" y="828431"/>
            <a:ext cx="3252299" cy="242276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6831" y="890954"/>
            <a:ext cx="3639038" cy="2360246"/>
          </a:xfrm>
          <a:prstGeom prst="rect">
            <a:avLst/>
          </a:prstGeom>
        </p:spPr>
      </p:pic>
      <p:sp>
        <p:nvSpPr>
          <p:cNvPr id="7" name="TextBox 6"/>
          <p:cNvSpPr txBox="1"/>
          <p:nvPr/>
        </p:nvSpPr>
        <p:spPr>
          <a:xfrm>
            <a:off x="5016378" y="3438769"/>
            <a:ext cx="7027130" cy="1754326"/>
          </a:xfrm>
          <a:prstGeom prst="rect">
            <a:avLst/>
          </a:prstGeom>
          <a:noFill/>
        </p:spPr>
        <p:txBody>
          <a:bodyPr wrap="square" rtlCol="0">
            <a:spAutoFit/>
          </a:bodyPr>
          <a:lstStyle/>
          <a:p>
            <a:r>
              <a:rPr lang="ru-RU" b="1" dirty="0" smtClean="0"/>
              <a:t>Самки малярийного комара при укусе заражают организм человека малярийным плазмодием – одноклеточным паразитом. Плазмодий попадает в эритроциты, они разрываются, плазмодий попадает в кровяное русло и далее заражает новые эритроциты.</a:t>
            </a:r>
          </a:p>
          <a:p>
            <a:r>
              <a:rPr lang="ru-RU" b="1" dirty="0" smtClean="0"/>
              <a:t>Однако, плазмодий, попавший в серповидные эритроциты (</a:t>
            </a:r>
            <a:r>
              <a:rPr lang="en-US" b="1" dirty="0" err="1" smtClean="0"/>
              <a:t>Hb</a:t>
            </a:r>
            <a:r>
              <a:rPr lang="en-US" b="1" dirty="0" smtClean="0"/>
              <a:t> S)</a:t>
            </a:r>
            <a:r>
              <a:rPr lang="ru-RU" b="1" dirty="0" smtClean="0"/>
              <a:t>, </a:t>
            </a:r>
            <a:r>
              <a:rPr lang="ru-RU" b="1" dirty="0" smtClean="0">
                <a:solidFill>
                  <a:srgbClr val="00B050"/>
                </a:solidFill>
              </a:rPr>
              <a:t>не успевает завершить свое развитие.</a:t>
            </a:r>
            <a:endParaRPr lang="ru-RU" b="1" dirty="0">
              <a:solidFill>
                <a:srgbClr val="00B050"/>
              </a:solidFill>
            </a:endParaRPr>
          </a:p>
        </p:txBody>
      </p:sp>
      <p:sp>
        <p:nvSpPr>
          <p:cNvPr id="8" name="TextBox 7"/>
          <p:cNvSpPr txBox="1"/>
          <p:nvPr/>
        </p:nvSpPr>
        <p:spPr>
          <a:xfrm>
            <a:off x="66675" y="5345723"/>
            <a:ext cx="11976833" cy="1323439"/>
          </a:xfrm>
          <a:prstGeom prst="rect">
            <a:avLst/>
          </a:prstGeom>
          <a:noFill/>
        </p:spPr>
        <p:txBody>
          <a:bodyPr wrap="square" rtlCol="0">
            <a:spAutoFit/>
          </a:bodyPr>
          <a:lstStyle/>
          <a:p>
            <a:r>
              <a:rPr lang="ru-RU" sz="2000" b="1" dirty="0" smtClean="0"/>
              <a:t>     В </a:t>
            </a:r>
            <a:r>
              <a:rPr lang="ru-RU" sz="2000" b="1" dirty="0" smtClean="0"/>
              <a:t>областях Земли с высоким распространением малярии преимущество получили люди, у который в одной из двух хромосом </a:t>
            </a:r>
            <a:r>
              <a:rPr lang="ru-RU" sz="2000" b="1" dirty="0" smtClean="0"/>
              <a:t>(пара № </a:t>
            </a:r>
            <a:r>
              <a:rPr lang="ru-RU" sz="2000" b="1" dirty="0" smtClean="0"/>
              <a:t>11) есть ген нормального </a:t>
            </a:r>
            <a:r>
              <a:rPr lang="en-US" sz="2000" b="1" dirty="0" err="1" smtClean="0"/>
              <a:t>Hb</a:t>
            </a:r>
            <a:r>
              <a:rPr lang="en-US" sz="2000" b="1" dirty="0" smtClean="0"/>
              <a:t> A</a:t>
            </a:r>
            <a:r>
              <a:rPr lang="ru-RU" sz="2000" b="1" dirty="0" smtClean="0"/>
              <a:t>, а в другой ген </a:t>
            </a:r>
            <a:r>
              <a:rPr lang="en-US" sz="2000" b="1" dirty="0" err="1" smtClean="0"/>
              <a:t>Hb</a:t>
            </a:r>
            <a:r>
              <a:rPr lang="en-US" sz="2000" b="1" dirty="0"/>
              <a:t> </a:t>
            </a:r>
            <a:r>
              <a:rPr lang="en-US" sz="2000" b="1" dirty="0" smtClean="0"/>
              <a:t>S (</a:t>
            </a:r>
            <a:r>
              <a:rPr lang="ru-RU" sz="2000" b="1" dirty="0" smtClean="0"/>
              <a:t>т.наз. </a:t>
            </a:r>
            <a:r>
              <a:rPr lang="ru-RU" sz="2000" b="1" dirty="0" err="1"/>
              <a:t>г</a:t>
            </a:r>
            <a:r>
              <a:rPr lang="ru-RU" sz="2000" b="1" dirty="0" err="1" smtClean="0"/>
              <a:t>етерозиготы</a:t>
            </a:r>
            <a:r>
              <a:rPr lang="ru-RU" sz="2000" b="1" dirty="0" smtClean="0"/>
              <a:t>). </a:t>
            </a:r>
            <a:r>
              <a:rPr lang="ru-RU" sz="2000" b="1" dirty="0" smtClean="0"/>
              <a:t>   Носители </a:t>
            </a:r>
            <a:r>
              <a:rPr lang="ru-RU" sz="2000" b="1" dirty="0" smtClean="0"/>
              <a:t>только гена </a:t>
            </a:r>
            <a:r>
              <a:rPr lang="en-US" sz="2000" b="1" dirty="0" err="1" smtClean="0"/>
              <a:t>Hb</a:t>
            </a:r>
            <a:r>
              <a:rPr lang="en-US" sz="2000" b="1" dirty="0" smtClean="0"/>
              <a:t> A </a:t>
            </a:r>
            <a:r>
              <a:rPr lang="ru-RU" sz="2000" b="1" dirty="0" smtClean="0"/>
              <a:t>в обеих хромосомах подвержены малярии, а носители только гена </a:t>
            </a:r>
            <a:r>
              <a:rPr lang="en-US" sz="2000" b="1" dirty="0" err="1" smtClean="0"/>
              <a:t>Hb</a:t>
            </a:r>
            <a:r>
              <a:rPr lang="en-US" sz="2000" b="1" dirty="0" smtClean="0"/>
              <a:t> S</a:t>
            </a:r>
            <a:r>
              <a:rPr lang="ru-RU" sz="2000" b="1" dirty="0" smtClean="0"/>
              <a:t> в обеих хромосомах страдают от сильной анемии.</a:t>
            </a:r>
            <a:endParaRPr lang="ru-RU" sz="2000" b="1" dirty="0"/>
          </a:p>
        </p:txBody>
      </p:sp>
    </p:spTree>
    <p:extLst>
      <p:ext uri="{BB962C8B-B14F-4D97-AF65-F5344CB8AC3E}">
        <p14:creationId xmlns:p14="http://schemas.microsoft.com/office/powerpoint/2010/main" val="166901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23814"/>
          </a:xfrm>
        </p:spPr>
        <p:txBody>
          <a:bodyPr>
            <a:normAutofit/>
          </a:bodyPr>
          <a:lstStyle/>
          <a:p>
            <a:pPr algn="ctr"/>
            <a:r>
              <a:rPr lang="ru-RU" sz="2800" b="1" dirty="0" smtClean="0">
                <a:solidFill>
                  <a:srgbClr val="FF0000"/>
                </a:solidFill>
                <a:latin typeface="+mn-lt"/>
              </a:rPr>
              <a:t> </a:t>
            </a:r>
            <a:r>
              <a:rPr lang="ru-RU" sz="3600" b="1" dirty="0" smtClean="0">
                <a:solidFill>
                  <a:srgbClr val="FF0000"/>
                </a:solidFill>
                <a:latin typeface="+mn-lt"/>
              </a:rPr>
              <a:t>Сдвиг рамки считывания</a:t>
            </a:r>
            <a:endParaRPr lang="ru-RU" sz="36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969" y="1023815"/>
            <a:ext cx="11316677" cy="3695700"/>
          </a:xfrm>
        </p:spPr>
      </p:pic>
      <p:sp>
        <p:nvSpPr>
          <p:cNvPr id="5" name="TextBox 4"/>
          <p:cNvSpPr txBox="1"/>
          <p:nvPr/>
        </p:nvSpPr>
        <p:spPr>
          <a:xfrm>
            <a:off x="203201" y="4719515"/>
            <a:ext cx="11816862" cy="2031325"/>
          </a:xfrm>
          <a:prstGeom prst="rect">
            <a:avLst/>
          </a:prstGeom>
          <a:noFill/>
        </p:spPr>
        <p:txBody>
          <a:bodyPr wrap="square" rtlCol="0">
            <a:spAutoFit/>
          </a:bodyPr>
          <a:lstStyle/>
          <a:p>
            <a:r>
              <a:rPr lang="ru-RU" b="1" dirty="0" smtClean="0"/>
              <a:t>   Вставка (</a:t>
            </a:r>
            <a:r>
              <a:rPr lang="ru-RU" b="1" dirty="0" err="1" smtClean="0"/>
              <a:t>инсерция</a:t>
            </a:r>
            <a:r>
              <a:rPr lang="ru-RU" b="1" dirty="0" smtClean="0"/>
              <a:t>) или удаление (</a:t>
            </a:r>
            <a:r>
              <a:rPr lang="ru-RU" b="1" dirty="0" err="1" smtClean="0"/>
              <a:t>делеция</a:t>
            </a:r>
            <a:r>
              <a:rPr lang="ru-RU" b="1" dirty="0" smtClean="0"/>
              <a:t>) могут приводить к мутациям типа «сдвига рамки считывания» (</a:t>
            </a:r>
            <a:r>
              <a:rPr lang="en-US" b="1" dirty="0" smtClean="0"/>
              <a:t>frameshift mutation)</a:t>
            </a:r>
            <a:r>
              <a:rPr lang="ru-RU" b="1" dirty="0" smtClean="0"/>
              <a:t>, если число добавившихся или выпавших пар нуклеотидов не кратно трем (код </a:t>
            </a:r>
            <a:r>
              <a:rPr lang="ru-RU" b="1" dirty="0" err="1" smtClean="0"/>
              <a:t>триплетен</a:t>
            </a:r>
            <a:r>
              <a:rPr lang="ru-RU" b="1" dirty="0" smtClean="0"/>
              <a:t>). Такие мутации сдвигают рамку считывания при трансляции </a:t>
            </a:r>
            <a:r>
              <a:rPr lang="ru-RU" b="1" dirty="0" err="1" smtClean="0"/>
              <a:t>мРНК</a:t>
            </a:r>
            <a:r>
              <a:rPr lang="ru-RU" b="1" dirty="0" smtClean="0"/>
              <a:t>, что приводит к изменению последовательности аминокислот в белке и/или обрыву цепи, если далее появляется стоп-кодон.</a:t>
            </a:r>
          </a:p>
          <a:p>
            <a:r>
              <a:rPr lang="ru-RU" b="1" dirty="0" smtClean="0"/>
              <a:t>Пример: в норме на кодоне </a:t>
            </a:r>
            <a:r>
              <a:rPr lang="en-US" b="1" dirty="0" smtClean="0">
                <a:solidFill>
                  <a:srgbClr val="00B050"/>
                </a:solidFill>
              </a:rPr>
              <a:t>UUU</a:t>
            </a:r>
            <a:r>
              <a:rPr lang="en-US" b="1" dirty="0" smtClean="0"/>
              <a:t> </a:t>
            </a:r>
            <a:r>
              <a:rPr lang="ru-RU" b="1" dirty="0" err="1" smtClean="0"/>
              <a:t>мРНК</a:t>
            </a:r>
            <a:r>
              <a:rPr lang="ru-RU" b="1" smtClean="0"/>
              <a:t> синтезируется </a:t>
            </a:r>
            <a:r>
              <a:rPr lang="ru-RU" b="1" dirty="0" smtClean="0"/>
              <a:t>фенилаланин, в результате делеции </a:t>
            </a:r>
            <a:r>
              <a:rPr lang="en-US" b="1" dirty="0" smtClean="0">
                <a:solidFill>
                  <a:srgbClr val="00B050"/>
                </a:solidFill>
              </a:rPr>
              <a:t>U</a:t>
            </a:r>
            <a:r>
              <a:rPr lang="en-US" b="1" dirty="0" smtClean="0"/>
              <a:t> </a:t>
            </a:r>
            <a:r>
              <a:rPr lang="ru-RU" b="1" dirty="0" smtClean="0"/>
              <a:t>возникает кодон </a:t>
            </a:r>
            <a:r>
              <a:rPr lang="en-US" b="1" dirty="0" smtClean="0">
                <a:solidFill>
                  <a:srgbClr val="00B050"/>
                </a:solidFill>
              </a:rPr>
              <a:t>UUG</a:t>
            </a:r>
            <a:r>
              <a:rPr lang="ru-RU" b="1" dirty="0" smtClean="0"/>
              <a:t>, кодирующий лейцин. Через 2 новых остатка (лейцин и </a:t>
            </a:r>
            <a:r>
              <a:rPr lang="ru-RU" b="1" dirty="0" err="1" smtClean="0"/>
              <a:t>аланин</a:t>
            </a:r>
            <a:r>
              <a:rPr lang="ru-RU" b="1" dirty="0" smtClean="0"/>
              <a:t>)появляется стоп-кодон </a:t>
            </a:r>
            <a:r>
              <a:rPr lang="en-US" b="1" dirty="0" smtClean="0">
                <a:solidFill>
                  <a:srgbClr val="00B050"/>
                </a:solidFill>
              </a:rPr>
              <a:t>UAG</a:t>
            </a:r>
            <a:r>
              <a:rPr lang="en-US" b="1" dirty="0" smtClean="0"/>
              <a:t> </a:t>
            </a:r>
            <a:r>
              <a:rPr lang="ru-RU" b="1" dirty="0" smtClean="0"/>
              <a:t>и синтез белка прерывается. </a:t>
            </a:r>
            <a:endParaRPr lang="ru-RU" b="1" dirty="0"/>
          </a:p>
        </p:txBody>
      </p:sp>
    </p:spTree>
    <p:extLst>
      <p:ext uri="{BB962C8B-B14F-4D97-AF65-F5344CB8AC3E}">
        <p14:creationId xmlns:p14="http://schemas.microsoft.com/office/powerpoint/2010/main" val="317951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67746"/>
          </a:xfrm>
        </p:spPr>
        <p:txBody>
          <a:bodyPr>
            <a:normAutofit/>
          </a:bodyPr>
          <a:lstStyle/>
          <a:p>
            <a:pPr algn="ctr"/>
            <a:r>
              <a:rPr lang="ru-RU" sz="2800" b="1" dirty="0" smtClean="0">
                <a:solidFill>
                  <a:srgbClr val="FF0000"/>
                </a:solidFill>
                <a:latin typeface="+mn-lt"/>
              </a:rPr>
              <a:t>Повторяющаяся ДНК</a:t>
            </a:r>
            <a:br>
              <a:rPr lang="ru-RU" sz="2800" b="1" dirty="0" smtClean="0">
                <a:solidFill>
                  <a:srgbClr val="FF0000"/>
                </a:solidFill>
                <a:latin typeface="+mn-lt"/>
              </a:rPr>
            </a:br>
            <a:r>
              <a:rPr lang="ru-RU" sz="2800" b="1" dirty="0" smtClean="0">
                <a:solidFill>
                  <a:srgbClr val="FF0000"/>
                </a:solidFill>
                <a:latin typeface="+mn-lt"/>
              </a:rPr>
              <a:t>(основные классы повторов)</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83771"/>
            <a:ext cx="10797073" cy="3442996"/>
          </a:xfrm>
        </p:spPr>
      </p:pic>
      <p:sp>
        <p:nvSpPr>
          <p:cNvPr id="5" name="TextBox 4"/>
          <p:cNvSpPr txBox="1"/>
          <p:nvPr/>
        </p:nvSpPr>
        <p:spPr>
          <a:xfrm>
            <a:off x="326571" y="4590661"/>
            <a:ext cx="11513976" cy="2031325"/>
          </a:xfrm>
          <a:prstGeom prst="rect">
            <a:avLst/>
          </a:prstGeom>
          <a:noFill/>
        </p:spPr>
        <p:txBody>
          <a:bodyPr wrap="square" rtlCol="0">
            <a:spAutoFit/>
          </a:bodyPr>
          <a:lstStyle/>
          <a:p>
            <a:r>
              <a:rPr lang="ru-RU" b="1" dirty="0" smtClean="0"/>
              <a:t>Примерно 45-50% генома человека представляют собой повторяющуюся ДНК. Это последовательности, представленные многократно. </a:t>
            </a:r>
            <a:r>
              <a:rPr lang="ru-RU" b="1" dirty="0"/>
              <a:t>И</a:t>
            </a:r>
            <a:r>
              <a:rPr lang="ru-RU" b="1" dirty="0" smtClean="0"/>
              <a:t>х часто называют </a:t>
            </a:r>
            <a:r>
              <a:rPr lang="ru-RU" b="1" dirty="0" smtClean="0">
                <a:solidFill>
                  <a:srgbClr val="00B050"/>
                </a:solidFill>
              </a:rPr>
              <a:t>мусорной (</a:t>
            </a:r>
            <a:r>
              <a:rPr lang="en-US" b="1" dirty="0" smtClean="0">
                <a:solidFill>
                  <a:srgbClr val="00B050"/>
                </a:solidFill>
              </a:rPr>
              <a:t>junk)</a:t>
            </a:r>
            <a:r>
              <a:rPr lang="ru-RU" b="1" dirty="0" smtClean="0">
                <a:solidFill>
                  <a:srgbClr val="00B050"/>
                </a:solidFill>
              </a:rPr>
              <a:t> ДНК</a:t>
            </a:r>
            <a:r>
              <a:rPr lang="ru-RU" b="1" dirty="0" smtClean="0"/>
              <a:t>. Общее число таких повторов в геноме человека около 5 миллионов. Они напоминают совершенно бессмысленные фразы, которые в разных вариантах упорно повторяются в тексте.</a:t>
            </a:r>
          </a:p>
          <a:p>
            <a:r>
              <a:rPr lang="ru-RU" b="1" dirty="0" smtClean="0"/>
              <a:t>Для сравнения: у дрозофилы (плодовой мушки) их менее 5%, у червя – 6-7%.</a:t>
            </a:r>
          </a:p>
          <a:p>
            <a:r>
              <a:rPr lang="ru-RU" b="1" dirty="0" smtClean="0"/>
              <a:t>Их возможные функции: 1) участие в механизмах регуляции активности генома; 2) запасной материал для эволюции генома.</a:t>
            </a:r>
            <a:endParaRPr lang="ru-RU" b="1" dirty="0"/>
          </a:p>
        </p:txBody>
      </p:sp>
      <p:sp>
        <p:nvSpPr>
          <p:cNvPr id="6" name="TextBox 5"/>
          <p:cNvSpPr txBox="1"/>
          <p:nvPr/>
        </p:nvSpPr>
        <p:spPr>
          <a:xfrm>
            <a:off x="0" y="2108718"/>
            <a:ext cx="12192000" cy="338554"/>
          </a:xfrm>
          <a:prstGeom prst="rect">
            <a:avLst/>
          </a:prstGeom>
          <a:noFill/>
        </p:spPr>
        <p:txBody>
          <a:bodyPr wrap="square" rtlCol="0">
            <a:spAutoFit/>
          </a:bodyPr>
          <a:lstStyle/>
          <a:p>
            <a:pPr algn="ctr"/>
            <a:r>
              <a:rPr lang="ru-RU" sz="1600" b="1" dirty="0" smtClean="0"/>
              <a:t>Диспергированные повторы разбросаны по всему геному, чаще всего представлены одной копией в одном месте цепи ДНК</a:t>
            </a:r>
            <a:endParaRPr lang="ru-RU" sz="1600" b="1" dirty="0"/>
          </a:p>
        </p:txBody>
      </p:sp>
      <p:sp>
        <p:nvSpPr>
          <p:cNvPr id="7" name="TextBox 6"/>
          <p:cNvSpPr txBox="1"/>
          <p:nvPr/>
        </p:nvSpPr>
        <p:spPr>
          <a:xfrm>
            <a:off x="494522" y="4002833"/>
            <a:ext cx="11485984" cy="338554"/>
          </a:xfrm>
          <a:prstGeom prst="rect">
            <a:avLst/>
          </a:prstGeom>
          <a:noFill/>
        </p:spPr>
        <p:txBody>
          <a:bodyPr wrap="square" rtlCol="0">
            <a:spAutoFit/>
          </a:bodyPr>
          <a:lstStyle/>
          <a:p>
            <a:pPr algn="ctr"/>
            <a:r>
              <a:rPr lang="ru-RU" sz="1600" b="1" dirty="0" err="1" smtClean="0"/>
              <a:t>Тандемно</a:t>
            </a:r>
            <a:r>
              <a:rPr lang="ru-RU" sz="1600" b="1" dirty="0" smtClean="0"/>
              <a:t> повторяющиеся повторы расположены друг за другом по схеме «голова к хвосту»</a:t>
            </a:r>
            <a:endParaRPr lang="ru-RU" sz="1600" b="1" dirty="0"/>
          </a:p>
        </p:txBody>
      </p:sp>
    </p:spTree>
    <p:extLst>
      <p:ext uri="{BB962C8B-B14F-4D97-AF65-F5344CB8AC3E}">
        <p14:creationId xmlns:p14="http://schemas.microsoft.com/office/powerpoint/2010/main" val="8646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09599"/>
          </a:xfrm>
        </p:spPr>
        <p:txBody>
          <a:bodyPr>
            <a:normAutofit/>
          </a:bodyPr>
          <a:lstStyle/>
          <a:p>
            <a:pPr algn="ctr"/>
            <a:r>
              <a:rPr lang="ru-RU" sz="2800" b="1" dirty="0" smtClean="0">
                <a:solidFill>
                  <a:srgbClr val="FF0000"/>
                </a:solidFill>
                <a:latin typeface="+mn-lt"/>
              </a:rPr>
              <a:t>   </a:t>
            </a:r>
            <a:r>
              <a:rPr lang="ru-RU" sz="3600" b="1" dirty="0" smtClean="0">
                <a:solidFill>
                  <a:srgbClr val="FF0000"/>
                </a:solidFill>
                <a:latin typeface="+mn-lt"/>
              </a:rPr>
              <a:t>Проскальзывание репликации</a:t>
            </a:r>
            <a:endParaRPr lang="ru-RU" sz="36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77" y="672123"/>
            <a:ext cx="5500687" cy="5978769"/>
          </a:xfrm>
        </p:spPr>
      </p:pic>
      <p:sp>
        <p:nvSpPr>
          <p:cNvPr id="5" name="TextBox 4"/>
          <p:cNvSpPr txBox="1"/>
          <p:nvPr/>
        </p:nvSpPr>
        <p:spPr>
          <a:xfrm>
            <a:off x="5970954" y="773723"/>
            <a:ext cx="6166338" cy="5909310"/>
          </a:xfrm>
          <a:prstGeom prst="rect">
            <a:avLst/>
          </a:prstGeom>
          <a:noFill/>
        </p:spPr>
        <p:txBody>
          <a:bodyPr wrap="square" rtlCol="0">
            <a:spAutoFit/>
          </a:bodyPr>
          <a:lstStyle/>
          <a:p>
            <a:r>
              <a:rPr lang="ru-RU" b="1" dirty="0" smtClean="0"/>
              <a:t>     Иногда в ходе синтеза на материнской цепи ДНК (черная) дочерней цепи (</a:t>
            </a:r>
            <a:r>
              <a:rPr lang="ru-RU" b="1" dirty="0" smtClean="0">
                <a:solidFill>
                  <a:schemeClr val="accent2">
                    <a:lumMod val="75000"/>
                  </a:schemeClr>
                </a:solidFill>
              </a:rPr>
              <a:t>оранжевая</a:t>
            </a:r>
            <a:r>
              <a:rPr lang="ru-RU" b="1" dirty="0" smtClean="0"/>
              <a:t>)  отделяются фрагменты из нескольких нуклеотидов (как пример, </a:t>
            </a:r>
            <a:r>
              <a:rPr lang="en-US" b="1" dirty="0" smtClean="0">
                <a:solidFill>
                  <a:schemeClr val="accent2">
                    <a:lumMod val="75000"/>
                  </a:schemeClr>
                </a:solidFill>
              </a:rPr>
              <a:t>CAG</a:t>
            </a:r>
            <a:r>
              <a:rPr lang="en-US" b="1" dirty="0" smtClean="0"/>
              <a:t>)</a:t>
            </a:r>
            <a:r>
              <a:rPr lang="ru-RU" b="1" dirty="0" smtClean="0"/>
              <a:t>, которые могут вновь спариться, но не с той частью последовательности материнской цепи ,  с которой они были спарены исходно.         </a:t>
            </a:r>
          </a:p>
          <a:p>
            <a:r>
              <a:rPr lang="ru-RU" b="1" dirty="0" smtClean="0"/>
              <a:t>      Это чаще всего происходит при репликации коротких тандемных повторов, например, </a:t>
            </a:r>
            <a:r>
              <a:rPr lang="en-US" b="1" dirty="0" smtClean="0"/>
              <a:t>GTCGTCGTC…</a:t>
            </a:r>
            <a:r>
              <a:rPr lang="ru-RU" b="1" dirty="0" smtClean="0"/>
              <a:t>, потому что в геноме человека содержатся тысячи повторов такого типа и вероятность «</a:t>
            </a:r>
            <a:r>
              <a:rPr lang="ru-RU" b="1" dirty="0" smtClean="0">
                <a:solidFill>
                  <a:srgbClr val="00B050"/>
                </a:solidFill>
              </a:rPr>
              <a:t>проскальзывания репликации</a:t>
            </a:r>
            <a:r>
              <a:rPr lang="ru-RU" b="1" dirty="0" smtClean="0"/>
              <a:t>» в этом случае очень велика.</a:t>
            </a:r>
          </a:p>
          <a:p>
            <a:endParaRPr lang="ru-RU" b="1" dirty="0" smtClean="0"/>
          </a:p>
          <a:p>
            <a:r>
              <a:rPr lang="ru-RU" b="1" dirty="0" smtClean="0"/>
              <a:t>     Высокая частота </a:t>
            </a:r>
            <a:r>
              <a:rPr lang="ru-RU" b="1" dirty="0" err="1" smtClean="0"/>
              <a:t>мутирования</a:t>
            </a:r>
            <a:r>
              <a:rPr lang="ru-RU" b="1" dirty="0" smtClean="0"/>
              <a:t> по механизму «проскальзывания репликации» приводит к тому, что каждый человек (за исключением идентичных близнецов) обладает уникальным профилем ДНК в области таких повторов.</a:t>
            </a:r>
          </a:p>
          <a:p>
            <a:endParaRPr lang="ru-RU" b="1" dirty="0" smtClean="0"/>
          </a:p>
          <a:p>
            <a:r>
              <a:rPr lang="ru-RU" b="1" dirty="0" smtClean="0"/>
              <a:t>     Этот факт широко используется в судебной генетике для идентификации личности, в геногеографии для изучения людских миграций и в других  областях.  </a:t>
            </a:r>
            <a:endParaRPr lang="ru-RU" b="1" dirty="0"/>
          </a:p>
        </p:txBody>
      </p:sp>
    </p:spTree>
    <p:extLst>
      <p:ext uri="{BB962C8B-B14F-4D97-AF65-F5344CB8AC3E}">
        <p14:creationId xmlns:p14="http://schemas.microsoft.com/office/powerpoint/2010/main" val="53905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65907"/>
          </a:xfrm>
        </p:spPr>
        <p:txBody>
          <a:bodyPr>
            <a:normAutofit/>
          </a:bodyPr>
          <a:lstStyle/>
          <a:p>
            <a:pPr algn="ctr"/>
            <a:r>
              <a:rPr lang="ru-RU" sz="2800" b="1" dirty="0" smtClean="0">
                <a:solidFill>
                  <a:srgbClr val="FF0000"/>
                </a:solidFill>
                <a:latin typeface="+mn-lt"/>
              </a:rPr>
              <a:t>ДНК-</a:t>
            </a:r>
            <a:r>
              <a:rPr lang="ru-RU" sz="2800" b="1" dirty="0" err="1" smtClean="0">
                <a:solidFill>
                  <a:srgbClr val="FF0000"/>
                </a:solidFill>
                <a:latin typeface="+mn-lt"/>
              </a:rPr>
              <a:t>фингерпринтинг</a:t>
            </a:r>
            <a:r>
              <a:rPr lang="ru-RU" sz="2800" b="1" dirty="0" smtClean="0">
                <a:solidFill>
                  <a:srgbClr val="FF0000"/>
                </a:solidFill>
                <a:latin typeface="+mn-lt"/>
              </a:rPr>
              <a:t> (геномная дактилоскопия)</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62" y="679938"/>
            <a:ext cx="7127630" cy="6072554"/>
          </a:xfrm>
        </p:spPr>
      </p:pic>
      <p:sp>
        <p:nvSpPr>
          <p:cNvPr id="6" name="TextBox 5"/>
          <p:cNvSpPr txBox="1"/>
          <p:nvPr/>
        </p:nvSpPr>
        <p:spPr>
          <a:xfrm>
            <a:off x="7573108" y="922215"/>
            <a:ext cx="4478215" cy="5324535"/>
          </a:xfrm>
          <a:prstGeom prst="rect">
            <a:avLst/>
          </a:prstGeom>
          <a:noFill/>
        </p:spPr>
        <p:txBody>
          <a:bodyPr wrap="square" rtlCol="0">
            <a:spAutoFit/>
          </a:bodyPr>
          <a:lstStyle/>
          <a:p>
            <a:r>
              <a:rPr lang="ru-RU" b="1" dirty="0" smtClean="0"/>
              <a:t>     </a:t>
            </a:r>
            <a:r>
              <a:rPr lang="ru-RU" sz="2000" b="1" dirty="0" smtClean="0"/>
              <a:t>Число отдельных повторов в определенных местах ДНК для каждого человека строго индивидуально.</a:t>
            </a:r>
          </a:p>
          <a:p>
            <a:endParaRPr lang="ru-RU" sz="2000" b="1" dirty="0" smtClean="0"/>
          </a:p>
          <a:p>
            <a:r>
              <a:rPr lang="ru-RU" sz="2000" b="1" dirty="0" smtClean="0"/>
              <a:t>      Например, невозможно встретить на Земле второго человека, у которого последовательность ГГГЦАГАГ в </a:t>
            </a:r>
            <a:r>
              <a:rPr lang="ru-RU" sz="2000" b="1" dirty="0"/>
              <a:t>т</a:t>
            </a:r>
            <a:r>
              <a:rPr lang="ru-RU" sz="2000" b="1" dirty="0" smtClean="0"/>
              <a:t>ом же месте повторяется такое же число раз. </a:t>
            </a:r>
          </a:p>
          <a:p>
            <a:endParaRPr lang="ru-RU" sz="2000" b="1" dirty="0"/>
          </a:p>
          <a:p>
            <a:r>
              <a:rPr lang="ru-RU" sz="2000" b="1" dirty="0" smtClean="0"/>
              <a:t>     ДНК- </a:t>
            </a:r>
            <a:r>
              <a:rPr lang="ru-RU" sz="2000" b="1" dirty="0" err="1" smtClean="0"/>
              <a:t>фингерпринт</a:t>
            </a:r>
            <a:r>
              <a:rPr lang="ru-RU" sz="2000" b="1" dirty="0" smtClean="0"/>
              <a:t>, отражающий длины повторов.</a:t>
            </a:r>
          </a:p>
          <a:p>
            <a:r>
              <a:rPr lang="ru-RU" sz="2000" b="1" dirty="0"/>
              <a:t> </a:t>
            </a:r>
            <a:r>
              <a:rPr lang="ru-RU" sz="2000" b="1" dirty="0" smtClean="0"/>
              <a:t>    Результаты однозначно свидетельствуют о родственных отношениях отца и матери с их детьми. </a:t>
            </a:r>
            <a:endParaRPr lang="ru-RU" sz="2000" b="1" dirty="0"/>
          </a:p>
        </p:txBody>
      </p:sp>
      <p:sp>
        <p:nvSpPr>
          <p:cNvPr id="7" name="TextBox 6"/>
          <p:cNvSpPr txBox="1"/>
          <p:nvPr/>
        </p:nvSpPr>
        <p:spPr>
          <a:xfrm>
            <a:off x="6439877" y="6557108"/>
            <a:ext cx="750277" cy="307777"/>
          </a:xfrm>
          <a:prstGeom prst="rect">
            <a:avLst/>
          </a:prstGeom>
          <a:noFill/>
        </p:spPr>
        <p:txBody>
          <a:bodyPr wrap="square" rtlCol="0">
            <a:spAutoFit/>
          </a:bodyPr>
          <a:lstStyle/>
          <a:p>
            <a:r>
              <a:rPr lang="ru-RU" sz="1400" b="1" dirty="0" smtClean="0"/>
              <a:t>О     М</a:t>
            </a:r>
            <a:endParaRPr lang="ru-RU" sz="1400" b="1" dirty="0"/>
          </a:p>
        </p:txBody>
      </p:sp>
    </p:spTree>
    <p:extLst>
      <p:ext uri="{BB962C8B-B14F-4D97-AF65-F5344CB8AC3E}">
        <p14:creationId xmlns:p14="http://schemas.microsoft.com/office/powerpoint/2010/main" val="39903649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2338</Words>
  <Application>Microsoft Office PowerPoint</Application>
  <PresentationFormat>Широкоэкранный</PresentationFormat>
  <Paragraphs>151</Paragraphs>
  <Slides>34</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Calibri Light</vt:lpstr>
      <vt:lpstr>Тема Office</vt:lpstr>
      <vt:lpstr>Лекция 8</vt:lpstr>
      <vt:lpstr>Мутации: как изменяется геном человека</vt:lpstr>
      <vt:lpstr>  Замены одиночных пар нуклеотидов (точечные мутации)</vt:lpstr>
      <vt:lpstr>Мутационная замена в гемоглобине</vt:lpstr>
      <vt:lpstr>Серповидноклеточная анемия</vt:lpstr>
      <vt:lpstr> Сдвиг рамки считывания</vt:lpstr>
      <vt:lpstr>Повторяющаяся ДНК (основные классы повторов)</vt:lpstr>
      <vt:lpstr>   Проскальзывание репликации</vt:lpstr>
      <vt:lpstr>ДНК-фингерпринтинг (геномная дактилоскопия)</vt:lpstr>
      <vt:lpstr>Наследование гемофилии в царских домах Европы</vt:lpstr>
      <vt:lpstr>Митохондрии – энергетические фабрики клетки</vt:lpstr>
      <vt:lpstr>Митохондриальная ДНК</vt:lpstr>
      <vt:lpstr>Исследования митохондриальной ДНК останков царской семьи (1)</vt:lpstr>
      <vt:lpstr>Исследование митохондриальной ДНК останков царской семьи (3)</vt:lpstr>
      <vt:lpstr>Особенности наследования митохондриальной ДНК</vt:lpstr>
      <vt:lpstr>Митохондриальная Ева</vt:lpstr>
      <vt:lpstr>Геногеографические исследования</vt:lpstr>
      <vt:lpstr>Тур Хейердал:  на «Кон Тики» из Южной Америки в Полинезию</vt:lpstr>
      <vt:lpstr>Маршрут плавания Кон Тики</vt:lpstr>
      <vt:lpstr>Половое размножение </vt:lpstr>
      <vt:lpstr>Мутации в половых клетках женщин и мужчин</vt:lpstr>
      <vt:lpstr>Хромосомные мутации (аберрации) – крупные перестройки хромосом, видимые под микроскопом</vt:lpstr>
      <vt:lpstr>Генотип и фенотип</vt:lpstr>
      <vt:lpstr>Отклонение числа хромосом от нормального</vt:lpstr>
      <vt:lpstr>Индуцированные мутации</vt:lpstr>
      <vt:lpstr> Свободные радикалы</vt:lpstr>
      <vt:lpstr>Свободные радикалы кислорода</vt:lpstr>
      <vt:lpstr>Токсическое действие радикалов кислорода</vt:lpstr>
      <vt:lpstr>Ультрафиолетовое излучение (10-400 нм)</vt:lpstr>
      <vt:lpstr>Опасность возникновения рака после УФ-облучения </vt:lpstr>
      <vt:lpstr>Химические мутагены</vt:lpstr>
      <vt:lpstr>Он мог быть трижды Героем Советского союза и лауреатом Нобелевской премии</vt:lpstr>
      <vt:lpstr> Нобелевские лауреаты по физике 2010 года о науке: curiosity driven research</vt:lpstr>
      <vt:lpstr>Лекция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жизнь с точки зрения физики в XXI веке?</dc:title>
  <dc:creator>Кирилл</dc:creator>
  <cp:lastModifiedBy>Кирилл</cp:lastModifiedBy>
  <cp:revision>121</cp:revision>
  <dcterms:created xsi:type="dcterms:W3CDTF">2019-01-30T15:19:43Z</dcterms:created>
  <dcterms:modified xsi:type="dcterms:W3CDTF">2020-10-29T17:23:04Z</dcterms:modified>
</cp:coreProperties>
</file>