
<file path=[Content_Types].xml><?xml version="1.0" encoding="utf-8"?>
<Types xmlns="http://schemas.openxmlformats.org/package/2006/content-types">
  <Default Extension="jfif" ContentType="image/png"/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6.jfif" ContentType="image/jpe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9" r:id="rId2"/>
    <p:sldId id="257" r:id="rId3"/>
    <p:sldId id="256" r:id="rId4"/>
    <p:sldId id="258" r:id="rId5"/>
    <p:sldId id="260" r:id="rId6"/>
    <p:sldId id="263" r:id="rId7"/>
    <p:sldId id="261" r:id="rId8"/>
    <p:sldId id="266" r:id="rId9"/>
    <p:sldId id="262" r:id="rId10"/>
    <p:sldId id="268" r:id="rId11"/>
    <p:sldId id="265" r:id="rId12"/>
    <p:sldId id="270" r:id="rId13"/>
    <p:sldId id="271" r:id="rId14"/>
    <p:sldId id="272" r:id="rId15"/>
    <p:sldId id="284" r:id="rId16"/>
    <p:sldId id="269" r:id="rId17"/>
    <p:sldId id="274" r:id="rId18"/>
    <p:sldId id="287" r:id="rId19"/>
    <p:sldId id="273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5" r:id="rId30"/>
    <p:sldId id="286" r:id="rId3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image" Target="../media/image3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1BD746-98F7-4617-9E50-9F640F3DDEF2}" type="datetimeFigureOut">
              <a:rPr lang="ru-RU" smtClean="0"/>
              <a:t>15.10.2020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931386-634B-40DD-98EA-1B3F311C69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5571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3072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7BAB05B-56CF-4626-80A6-1670A190D04C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40378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DAD405-5230-4CCD-B9C3-ACEB82483760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97358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DAD405-5230-4CCD-B9C3-ACEB82483760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41370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DAD405-5230-4CCD-B9C3-ACEB82483760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23951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DAD405-5230-4CCD-B9C3-ACEB82483760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27006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D3D17-5BC3-4045-87B3-D1AE25D7B58B}" type="datetimeFigureOut">
              <a:rPr lang="ru-RU" smtClean="0"/>
              <a:t>15.10.2020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E4EC7-B579-4CFE-88EC-B21E7B6DF6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96128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D3D17-5BC3-4045-87B3-D1AE25D7B58B}" type="datetimeFigureOut">
              <a:rPr lang="ru-RU" smtClean="0"/>
              <a:t>15.10.2020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E4EC7-B579-4CFE-88EC-B21E7B6DF6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05260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D3D17-5BC3-4045-87B3-D1AE25D7B58B}" type="datetimeFigureOut">
              <a:rPr lang="ru-RU" smtClean="0"/>
              <a:t>15.10.2020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E4EC7-B579-4CFE-88EC-B21E7B6DF6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5412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D3D17-5BC3-4045-87B3-D1AE25D7B58B}" type="datetimeFigureOut">
              <a:rPr lang="ru-RU" smtClean="0"/>
              <a:t>15.10.2020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E4EC7-B579-4CFE-88EC-B21E7B6DF6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0071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D3D17-5BC3-4045-87B3-D1AE25D7B58B}" type="datetimeFigureOut">
              <a:rPr lang="ru-RU" smtClean="0"/>
              <a:t>15.10.2020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E4EC7-B579-4CFE-88EC-B21E7B6DF6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25135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D3D17-5BC3-4045-87B3-D1AE25D7B58B}" type="datetimeFigureOut">
              <a:rPr lang="ru-RU" smtClean="0"/>
              <a:t>15.10.2020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E4EC7-B579-4CFE-88EC-B21E7B6DF6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8541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D3D17-5BC3-4045-87B3-D1AE25D7B58B}" type="datetimeFigureOut">
              <a:rPr lang="ru-RU" smtClean="0"/>
              <a:t>15.10.2020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E4EC7-B579-4CFE-88EC-B21E7B6DF6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10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D3D17-5BC3-4045-87B3-D1AE25D7B58B}" type="datetimeFigureOut">
              <a:rPr lang="ru-RU" smtClean="0"/>
              <a:t>15.10.2020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E4EC7-B579-4CFE-88EC-B21E7B6DF6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9423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D3D17-5BC3-4045-87B3-D1AE25D7B58B}" type="datetimeFigureOut">
              <a:rPr lang="ru-RU" smtClean="0"/>
              <a:t>15.10.2020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E4EC7-B579-4CFE-88EC-B21E7B6DF6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1724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D3D17-5BC3-4045-87B3-D1AE25D7B58B}" type="datetimeFigureOut">
              <a:rPr lang="ru-RU" smtClean="0"/>
              <a:t>15.10.2020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E4EC7-B579-4CFE-88EC-B21E7B6DF6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0211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D3D17-5BC3-4045-87B3-D1AE25D7B58B}" type="datetimeFigureOut">
              <a:rPr lang="ru-RU" smtClean="0"/>
              <a:t>15.10.2020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E4EC7-B579-4CFE-88EC-B21E7B6DF6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864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6D3D17-5BC3-4045-87B3-D1AE25D7B58B}" type="datetimeFigureOut">
              <a:rPr lang="ru-RU" smtClean="0"/>
              <a:t>15.10.2020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4E4EC7-B579-4CFE-88EC-B21E7B6DF6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9868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4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9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8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f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84639"/>
            <a:ext cx="9144000" cy="975946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latin typeface="+mn-lt"/>
              </a:rPr>
              <a:t>Лекция 6</a:t>
            </a:r>
            <a:endParaRPr lang="ru-RU" sz="54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160586"/>
            <a:ext cx="9144000" cy="5521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6392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+mn-lt"/>
              </a:rPr>
              <a:t>Нужны новые прорывные идеи!</a:t>
            </a:r>
            <a:endParaRPr lang="ru-RU" sz="40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471961"/>
            <a:ext cx="4028997" cy="5140712"/>
          </a:xfrm>
        </p:spPr>
      </p:pic>
      <p:sp>
        <p:nvSpPr>
          <p:cNvPr id="5" name="TextBox 4"/>
          <p:cNvSpPr txBox="1"/>
          <p:nvPr/>
        </p:nvSpPr>
        <p:spPr>
          <a:xfrm>
            <a:off x="5397190" y="2152185"/>
            <a:ext cx="618892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«Ваша идея, конечно, безумна.</a:t>
            </a:r>
          </a:p>
          <a:p>
            <a:r>
              <a:rPr lang="ru-RU" sz="2800" b="1" dirty="0" smtClean="0"/>
              <a:t>Весь вопрос в том, достаточно ли она безумна, чтобы оказаться верной».</a:t>
            </a:r>
            <a:endParaRPr lang="ru-RU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586761" y="3958683"/>
            <a:ext cx="57670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/>
              <a:t>Нильс Бор</a:t>
            </a:r>
          </a:p>
          <a:p>
            <a:pPr algn="r"/>
            <a:r>
              <a:rPr lang="ru-RU" b="1" dirty="0"/>
              <a:t>о</a:t>
            </a:r>
            <a:r>
              <a:rPr lang="ru-RU" b="1" dirty="0" smtClean="0"/>
              <a:t>дин из создателей квантовой механики,</a:t>
            </a:r>
          </a:p>
          <a:p>
            <a:pPr algn="r"/>
            <a:r>
              <a:rPr lang="ru-RU" b="1" dirty="0" smtClean="0"/>
              <a:t>Лауреат Нобелевской премии по физике.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9018927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869794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Вероятность самопроизвольного возникновения простейшей </a:t>
            </a:r>
            <a:r>
              <a:rPr lang="ru-RU" sz="2800" b="1" dirty="0" err="1" smtClean="0">
                <a:solidFill>
                  <a:srgbClr val="FF0000"/>
                </a:solidFill>
                <a:latin typeface="+mn-lt"/>
              </a:rPr>
              <a:t>репликативной</a:t>
            </a:r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 системы</a:t>
            </a:r>
            <a:endParaRPr lang="ru-RU" sz="28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780" y="869795"/>
            <a:ext cx="11821723" cy="2163337"/>
          </a:xfrm>
        </p:spPr>
      </p:pic>
      <p:sp>
        <p:nvSpPr>
          <p:cNvPr id="6" name="TextBox 5"/>
          <p:cNvSpPr txBox="1"/>
          <p:nvPr/>
        </p:nvSpPr>
        <p:spPr>
          <a:xfrm>
            <a:off x="91497" y="4087446"/>
            <a:ext cx="1200900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     Н-область: наблюдаемая с Земли область вселенной, 10²² звезд. У 10% звезд имеется планета, пригодная для жизни: 10²¹ планет. Каждая такая планета размером с Землю. Пригодный для жизни слой  толщиной 10 км. Время после Большого взрыва: 3·10¹⁷ сек. Скорость синтеза РНК: 1 молекула/см³/сек.</a:t>
            </a:r>
          </a:p>
          <a:p>
            <a:r>
              <a:rPr lang="ru-RU" b="1" dirty="0" smtClean="0"/>
              <a:t>     Простейшая </a:t>
            </a:r>
            <a:r>
              <a:rPr lang="ru-RU" b="1" dirty="0" err="1" smtClean="0"/>
              <a:t>репликаза</a:t>
            </a:r>
            <a:r>
              <a:rPr lang="ru-RU" b="1" dirty="0" smtClean="0"/>
              <a:t> (по экспериментальным данным) – 1800 нуклеотидов. </a:t>
            </a:r>
          </a:p>
          <a:p>
            <a:r>
              <a:rPr lang="ru-RU" b="1" dirty="0" smtClean="0"/>
              <a:t>     Тогда вероятность случайного зарождения такой </a:t>
            </a:r>
            <a:r>
              <a:rPr lang="ru-RU" b="1" dirty="0" err="1" smtClean="0"/>
              <a:t>репликазы</a:t>
            </a:r>
            <a:r>
              <a:rPr lang="ru-RU" b="1" dirty="0" smtClean="0"/>
              <a:t> в данной Н-области</a:t>
            </a:r>
            <a:r>
              <a:rPr lang="ru-RU" b="1" dirty="0" smtClean="0">
                <a:solidFill>
                  <a:srgbClr val="FF0000"/>
                </a:solidFill>
              </a:rPr>
              <a:t>: Р &lt; 10⁻¹⁰⁰⁰</a:t>
            </a:r>
            <a:r>
              <a:rPr lang="ru-RU" b="1" dirty="0" smtClean="0"/>
              <a:t>.</a:t>
            </a:r>
          </a:p>
          <a:p>
            <a:endParaRPr lang="ru-RU" sz="2000" b="1" dirty="0" smtClean="0"/>
          </a:p>
          <a:p>
            <a:r>
              <a:rPr lang="ru-RU" sz="2000" b="1" dirty="0" smtClean="0"/>
              <a:t>     </a:t>
            </a:r>
            <a:r>
              <a:rPr lang="ru-RU" sz="2000" b="1" dirty="0" smtClean="0">
                <a:solidFill>
                  <a:srgbClr val="FF0000"/>
                </a:solidFill>
              </a:rPr>
              <a:t>Вывод</a:t>
            </a:r>
            <a:r>
              <a:rPr lang="ru-RU" sz="2000" b="1" dirty="0" smtClean="0"/>
              <a:t>: версия самопроизвольного возникновения  может рассматриваться, если вселенная содержит бесконечное (или, по крайней мере, очень </a:t>
            </a:r>
            <a:r>
              <a:rPr lang="ru-RU" sz="2000" b="1" smtClean="0"/>
              <a:t>большое количество) </a:t>
            </a:r>
            <a:r>
              <a:rPr lang="ru-RU" sz="2000" b="1" dirty="0" smtClean="0"/>
              <a:t>Н-областей.</a:t>
            </a:r>
            <a:endParaRPr lang="ru-RU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78780" y="3256156"/>
            <a:ext cx="116864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  Важнейший признак живых организмов: их способность к </a:t>
            </a:r>
            <a:r>
              <a:rPr lang="ru-RU" b="1" dirty="0" err="1" smtClean="0"/>
              <a:t>самовоспроизводству</a:t>
            </a:r>
            <a:r>
              <a:rPr lang="ru-RU" b="1" dirty="0" smtClean="0"/>
              <a:t> (размножению). Это свойство называется «репликацией», а соответствующие механизмы  - «</a:t>
            </a:r>
            <a:r>
              <a:rPr lang="ru-RU" b="1" dirty="0" err="1" smtClean="0"/>
              <a:t>репликазами</a:t>
            </a:r>
            <a:r>
              <a:rPr lang="ru-RU" b="1" dirty="0" smtClean="0"/>
              <a:t>». Они обеспечивают образование копий нуклеиновых кислот – переносчиков генетической информации от поколения к поколению.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4274379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"/>
            <a:ext cx="10515600" cy="669072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+mn-lt"/>
              </a:rPr>
              <a:t>Определение понятия «ген»</a:t>
            </a:r>
            <a:endParaRPr lang="ru-RU" sz="40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86272" y="1048512"/>
            <a:ext cx="560832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     Гены – дискретные структурные и функциональные единицы наследственности, которые отвечают за набор </a:t>
            </a:r>
            <a:r>
              <a:rPr lang="ru-RU" sz="2800" b="1" dirty="0"/>
              <a:t> </a:t>
            </a:r>
            <a:r>
              <a:rPr lang="ru-RU" sz="2800" b="1" dirty="0" smtClean="0"/>
              <a:t>признаков организма.</a:t>
            </a:r>
          </a:p>
          <a:p>
            <a:r>
              <a:rPr lang="ru-RU" sz="2800" b="1" dirty="0" smtClean="0"/>
              <a:t>     Гены – участки цепи ДНК (или РНК в случае РНК-содержащих вирусов), кодирующие синтез различных белков или РНК, которые далее не транслируются и , следовательно, не кодируют белки.</a:t>
            </a:r>
            <a:endParaRPr lang="ru-RU" sz="28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20" y="1048512"/>
            <a:ext cx="5676921" cy="5809488"/>
          </a:xfrm>
        </p:spPr>
      </p:pic>
    </p:spTree>
    <p:extLst>
      <p:ext uri="{BB962C8B-B14F-4D97-AF65-F5344CB8AC3E}">
        <p14:creationId xmlns:p14="http://schemas.microsoft.com/office/powerpoint/2010/main" val="34015649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85345"/>
            <a:ext cx="10515600" cy="106070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Главные свойства генов:  1. Стабильность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48" y="1146048"/>
            <a:ext cx="7741920" cy="5486400"/>
          </a:xfrm>
        </p:spPr>
      </p:pic>
      <p:sp>
        <p:nvSpPr>
          <p:cNvPr id="5" name="TextBox 4"/>
          <p:cNvSpPr txBox="1"/>
          <p:nvPr/>
        </p:nvSpPr>
        <p:spPr>
          <a:xfrm flipH="1">
            <a:off x="8278368" y="1231392"/>
            <a:ext cx="3499104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   </a:t>
            </a:r>
            <a:r>
              <a:rPr lang="ru-RU" sz="2000" b="1" dirty="0" smtClean="0"/>
              <a:t>Стабильность генов – </a:t>
            </a:r>
          </a:p>
          <a:p>
            <a:r>
              <a:rPr lang="ru-RU" sz="2000" b="1" dirty="0"/>
              <a:t>с</a:t>
            </a:r>
            <a:r>
              <a:rPr lang="ru-RU" sz="2000" b="1" dirty="0" smtClean="0"/>
              <a:t>пособность сохранять свою структуру на протяжении миллиардов лет.</a:t>
            </a:r>
          </a:p>
          <a:p>
            <a:r>
              <a:rPr lang="ru-RU" sz="2000" b="1" dirty="0" smtClean="0"/>
              <a:t>   Таким образом обеспечивается передача генетической информации от поколения к поколению (</a:t>
            </a:r>
            <a:r>
              <a:rPr lang="ru-RU" sz="2000" b="1" dirty="0" smtClean="0">
                <a:solidFill>
                  <a:srgbClr val="FF0000"/>
                </a:solidFill>
              </a:rPr>
              <a:t>механизм наследственности</a:t>
            </a:r>
            <a:r>
              <a:rPr lang="ru-RU" sz="2000" b="1" dirty="0" smtClean="0"/>
              <a:t>).</a:t>
            </a:r>
          </a:p>
          <a:p>
            <a:r>
              <a:rPr lang="ru-RU" sz="2000" b="1" dirty="0" smtClean="0"/>
              <a:t>   Однако никакая передача информации принципиально невозможна без ошибок.</a:t>
            </a:r>
          </a:p>
          <a:p>
            <a:r>
              <a:rPr lang="ru-RU" sz="2000" b="1" dirty="0" smtClean="0"/>
              <a:t>   </a:t>
            </a:r>
            <a:r>
              <a:rPr lang="ru-RU" sz="2000" b="1" dirty="0" smtClean="0"/>
              <a:t>Наследуемые ошибки </a:t>
            </a:r>
            <a:r>
              <a:rPr lang="ru-RU" sz="2000" b="1" dirty="0" smtClean="0"/>
              <a:t>в механизмах репликации, транскрипции и трансляции – </a:t>
            </a:r>
            <a:r>
              <a:rPr lang="ru-RU" sz="2000" b="1" dirty="0" smtClean="0">
                <a:solidFill>
                  <a:srgbClr val="0070C0"/>
                </a:solidFill>
              </a:rPr>
              <a:t>мутации</a:t>
            </a:r>
            <a:r>
              <a:rPr lang="ru-RU" sz="2000" b="1" dirty="0" smtClean="0"/>
              <a:t>.</a:t>
            </a:r>
            <a:endParaRPr lang="ru-RU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036320" y="4209218"/>
            <a:ext cx="12557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Человек</a:t>
            </a:r>
            <a:endParaRPr lang="ru-RU" sz="1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608832" y="2755392"/>
            <a:ext cx="10485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Лошадь</a:t>
            </a:r>
            <a:endParaRPr lang="ru-RU" sz="1400" b="1" dirty="0"/>
          </a:p>
        </p:txBody>
      </p:sp>
      <p:sp>
        <p:nvSpPr>
          <p:cNvPr id="8" name="TextBox 7"/>
          <p:cNvSpPr txBox="1"/>
          <p:nvPr/>
        </p:nvSpPr>
        <p:spPr>
          <a:xfrm flipH="1">
            <a:off x="5068823" y="3063170"/>
            <a:ext cx="12100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Кашалот</a:t>
            </a:r>
            <a:endParaRPr lang="ru-RU" sz="1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181600" y="3901440"/>
            <a:ext cx="16459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Морская черепаха</a:t>
            </a:r>
            <a:endParaRPr lang="ru-RU" sz="1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632448" y="5961888"/>
            <a:ext cx="1097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Скумбрия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14642648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7030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Главные свойства генов: 2. Изменчивость</a:t>
            </a:r>
            <a:br>
              <a:rPr lang="ru-RU" sz="3200" b="1" dirty="0" smtClean="0">
                <a:solidFill>
                  <a:srgbClr val="FF0000"/>
                </a:solidFill>
                <a:latin typeface="+mn-lt"/>
              </a:rPr>
            </a:b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12" y="1109472"/>
            <a:ext cx="7461504" cy="5535168"/>
          </a:xfrm>
        </p:spPr>
      </p:pic>
      <p:sp>
        <p:nvSpPr>
          <p:cNvPr id="5" name="TextBox 4"/>
          <p:cNvSpPr txBox="1"/>
          <p:nvPr/>
        </p:nvSpPr>
        <p:spPr>
          <a:xfrm>
            <a:off x="8010144" y="1280160"/>
            <a:ext cx="3767328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Изменчивость генов – способность изменять свою структуру в результате </a:t>
            </a:r>
            <a:r>
              <a:rPr lang="ru-RU" sz="3200" b="1" i="1" dirty="0" smtClean="0">
                <a:solidFill>
                  <a:srgbClr val="00B050"/>
                </a:solidFill>
              </a:rPr>
              <a:t>мутаций.</a:t>
            </a:r>
          </a:p>
          <a:p>
            <a:r>
              <a:rPr lang="ru-RU" b="1" i="1" dirty="0">
                <a:solidFill>
                  <a:srgbClr val="00B050"/>
                </a:solidFill>
              </a:rPr>
              <a:t> </a:t>
            </a:r>
            <a:r>
              <a:rPr lang="ru-RU" b="1" i="1" dirty="0" smtClean="0">
                <a:solidFill>
                  <a:srgbClr val="00B050"/>
                </a:solidFill>
              </a:rPr>
              <a:t>  </a:t>
            </a:r>
            <a:r>
              <a:rPr lang="ru-RU" b="1" dirty="0" smtClean="0"/>
              <a:t>Из теории информации следует, что передача информации абсолютно без ошибок невозможна в принципе.</a:t>
            </a:r>
          </a:p>
          <a:p>
            <a:r>
              <a:rPr lang="ru-RU" b="1" dirty="0"/>
              <a:t> </a:t>
            </a:r>
            <a:r>
              <a:rPr lang="ru-RU" b="1" dirty="0" smtClean="0"/>
              <a:t>  Ошибки (мутации) в работе механизмов репликации ДНК (РНК) наследуются (проходят через циклы репликации).</a:t>
            </a:r>
          </a:p>
          <a:p>
            <a:r>
              <a:rPr lang="ru-RU" b="1" i="1" dirty="0">
                <a:solidFill>
                  <a:srgbClr val="00B050"/>
                </a:solidFill>
              </a:rPr>
              <a:t> </a:t>
            </a:r>
            <a:r>
              <a:rPr lang="ru-RU" b="1" i="1" dirty="0" smtClean="0">
                <a:solidFill>
                  <a:srgbClr val="00B050"/>
                </a:solidFill>
              </a:rPr>
              <a:t>  </a:t>
            </a:r>
            <a:endParaRPr lang="ru-RU" b="1" i="1" dirty="0" smtClean="0"/>
          </a:p>
          <a:p>
            <a:endParaRPr lang="ru-RU" b="1" i="1" dirty="0" smtClean="0">
              <a:solidFill>
                <a:srgbClr val="00B050"/>
              </a:solidFill>
            </a:endParaRPr>
          </a:p>
          <a:p>
            <a:endParaRPr lang="ru-RU" sz="3200" b="1" i="1" dirty="0">
              <a:solidFill>
                <a:srgbClr val="00B05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27780" y="1280160"/>
            <a:ext cx="21833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Минога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33540675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77308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Факторы, вызывающие мутации</a:t>
            </a:r>
            <a:endParaRPr lang="ru-RU" sz="28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087" y="773084"/>
            <a:ext cx="10216342" cy="5353396"/>
          </a:xfrm>
        </p:spPr>
      </p:pic>
      <p:sp>
        <p:nvSpPr>
          <p:cNvPr id="5" name="TextBox 4"/>
          <p:cNvSpPr txBox="1"/>
          <p:nvPr/>
        </p:nvSpPr>
        <p:spPr>
          <a:xfrm>
            <a:off x="307571" y="5818909"/>
            <a:ext cx="114383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Для человека поглощенная доза радиации в 10 грей (1 грей = джоуль излучения на 1 кг веса тела) приводит к смерти в течение 2-3 недель. 10 грей = 700 джоулей или 167 калорий = стакан чая с температурой 40⁰С. </a:t>
            </a:r>
            <a:endParaRPr lang="ru-RU" b="1" dirty="0" smtClean="0"/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В чем здесь парадокс</a:t>
            </a:r>
            <a:r>
              <a:rPr lang="ru-RU" b="1" dirty="0" smtClean="0">
                <a:solidFill>
                  <a:srgbClr val="FF0000"/>
                </a:solidFill>
              </a:rPr>
              <a:t>?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71310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>
            <a:spLocks noGrp="1"/>
          </p:cNvSpPr>
          <p:nvPr>
            <p:ph type="title"/>
          </p:nvPr>
        </p:nvSpPr>
        <p:spPr>
          <a:xfrm>
            <a:off x="178420" y="44451"/>
            <a:ext cx="10032380" cy="504825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Мутации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29698" name="Picture 2" descr="C:\Users\Кирилл\Documents\Point_mutations-en.pn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25049" y="592139"/>
            <a:ext cx="5945122" cy="4586287"/>
          </a:xfrm>
        </p:spPr>
      </p:pic>
      <p:pic>
        <p:nvPicPr>
          <p:cNvPr id="29699" name="Picture 3" descr="C:\Users\Кирилл\Documents\301px-Chromosomes_mutations-en.svg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6363477" y="592139"/>
            <a:ext cx="5645019" cy="6116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 flipH="1">
            <a:off x="325049" y="5178426"/>
            <a:ext cx="61426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Мутации – стойкие (передающиеся от поколению к поколению) изменения генов.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42274541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872358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 Молекулярные часы-1</a:t>
            </a:r>
            <a:endParaRPr lang="ru-RU" sz="28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31" y="872359"/>
            <a:ext cx="7288924" cy="5715000"/>
          </a:xfrm>
        </p:spPr>
      </p:pic>
      <p:sp>
        <p:nvSpPr>
          <p:cNvPr id="5" name="TextBox 4"/>
          <p:cNvSpPr txBox="1"/>
          <p:nvPr/>
        </p:nvSpPr>
        <p:spPr>
          <a:xfrm>
            <a:off x="7190509" y="656705"/>
            <a:ext cx="4707201" cy="6217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 </a:t>
            </a:r>
            <a:r>
              <a:rPr lang="ru-RU" sz="2400" b="1" dirty="0" smtClean="0"/>
              <a:t>Белки (или соответствующие гены), выполняющие одну и </a:t>
            </a:r>
            <a:r>
              <a:rPr lang="ru-RU" sz="2400" b="1" dirty="0" smtClean="0"/>
              <a:t>ту же </a:t>
            </a:r>
            <a:r>
              <a:rPr lang="ru-RU" sz="2400" b="1" dirty="0" smtClean="0"/>
              <a:t>функцию в разных организмах, отличаются по последовательностям аминокислот (или нуклеотидов) тем сильнее, чем раньше разошлись эти организмы от общего предка.</a:t>
            </a:r>
          </a:p>
          <a:p>
            <a:endParaRPr lang="ru-RU" sz="2400" b="1" dirty="0" smtClean="0"/>
          </a:p>
          <a:p>
            <a:r>
              <a:rPr lang="ru-RU" sz="2400" b="1" dirty="0" smtClean="0"/>
              <a:t>    Концепция «</a:t>
            </a:r>
            <a:r>
              <a:rPr lang="ru-RU" sz="2400" b="1" dirty="0" smtClean="0">
                <a:solidFill>
                  <a:srgbClr val="FF0000"/>
                </a:solidFill>
              </a:rPr>
              <a:t>молекулярных часов</a:t>
            </a:r>
            <a:r>
              <a:rPr lang="ru-RU" sz="2400" b="1" dirty="0" smtClean="0"/>
              <a:t>» основана на гипотезе, что мутационные замены аминокислот (или нуклеотидов) происходят с приблизительно постоянной скоростью. 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8738683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85864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Молекулярные часы-2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595" y="669074"/>
            <a:ext cx="7136781" cy="4694664"/>
          </a:xfrm>
        </p:spPr>
      </p:pic>
      <p:sp>
        <p:nvSpPr>
          <p:cNvPr id="5" name="TextBox 4"/>
          <p:cNvSpPr txBox="1"/>
          <p:nvPr/>
        </p:nvSpPr>
        <p:spPr>
          <a:xfrm>
            <a:off x="245328" y="5542156"/>
            <a:ext cx="116864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Чем меньше отличий в нуклеотидных последовательностях генов двух белков, тем меньше прошло времени с момента, когда соответствующие организмы разделились от общего предка.</a:t>
            </a:r>
            <a:endParaRPr lang="ru-RU" sz="24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8585" y="669074"/>
            <a:ext cx="4382429" cy="4605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2805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1648" y="1"/>
            <a:ext cx="11411712" cy="1133855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Главные свойства генов:  1+2.  Стабильность </a:t>
            </a:r>
            <a:r>
              <a:rPr lang="en-US" sz="3200" b="1" dirty="0" smtClean="0">
                <a:solidFill>
                  <a:srgbClr val="FF0000"/>
                </a:solidFill>
                <a:latin typeface="+mn-lt"/>
              </a:rPr>
              <a:t>&amp;</a:t>
            </a:r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 Лабильность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024128"/>
            <a:ext cx="9912096" cy="5632704"/>
          </a:xfrm>
        </p:spPr>
      </p:pic>
    </p:spTree>
    <p:extLst>
      <p:ext uri="{BB962C8B-B14F-4D97-AF65-F5344CB8AC3E}">
        <p14:creationId xmlns:p14="http://schemas.microsoft.com/office/powerpoint/2010/main" val="26766397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40776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Главные предпосылки возникновения жизни на Земле</a:t>
            </a:r>
            <a:endParaRPr lang="ru-RU" sz="28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654" y="940777"/>
            <a:ext cx="6198577" cy="5539154"/>
          </a:xfrm>
        </p:spPr>
      </p:pic>
      <p:sp>
        <p:nvSpPr>
          <p:cNvPr id="5" name="TextBox 4"/>
          <p:cNvSpPr txBox="1"/>
          <p:nvPr/>
        </p:nvSpPr>
        <p:spPr>
          <a:xfrm flipH="1">
            <a:off x="6894927" y="895058"/>
            <a:ext cx="5115365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На Земле имеется множество действующих вулканов (только на суше – около 900). В прошлые эпохи их было гораздо больше. </a:t>
            </a:r>
          </a:p>
          <a:p>
            <a:r>
              <a:rPr lang="ru-RU" b="1" dirty="0" smtClean="0"/>
              <a:t>   Вулканические газы на 75% состоят из водяного пара. На поверхности Земли этот пар конденсируется и образует океаны.    Дополнительное количество воды занесено на Землю льдистыми метеоритами и кометами.</a:t>
            </a:r>
          </a:p>
          <a:p>
            <a:r>
              <a:rPr lang="ru-RU" b="1" dirty="0" smtClean="0"/>
              <a:t>   Земля – единственная планета нашей Солнечной системы, которая богата одновременно и тектонической </a:t>
            </a:r>
            <a:r>
              <a:rPr lang="ru-RU" b="1" dirty="0" smtClean="0"/>
              <a:t>энергией, </a:t>
            </a:r>
            <a:r>
              <a:rPr lang="ru-RU" b="1" dirty="0" smtClean="0"/>
              <a:t>и водой. Эти свойства сохранялись на Земле в течение нескольких миллиардов лет.</a:t>
            </a:r>
          </a:p>
          <a:p>
            <a:r>
              <a:rPr lang="ru-RU" b="1" dirty="0" smtClean="0"/>
              <a:t>   Два главных условия зарождения жизни:</a:t>
            </a:r>
          </a:p>
          <a:p>
            <a:r>
              <a:rPr lang="ru-RU" b="1" dirty="0"/>
              <a:t>а</a:t>
            </a:r>
            <a:r>
              <a:rPr lang="ru-RU" b="1" dirty="0" smtClean="0"/>
              <a:t>) </a:t>
            </a:r>
            <a:r>
              <a:rPr lang="ru-RU" b="1" dirty="0" smtClean="0">
                <a:solidFill>
                  <a:srgbClr val="FF0000"/>
                </a:solidFill>
              </a:rPr>
              <a:t>наличие жидкой воды </a:t>
            </a:r>
            <a:r>
              <a:rPr lang="ru-RU" b="1" dirty="0" smtClean="0"/>
              <a:t>– она служит растворителем для всех биохимических реакций;</a:t>
            </a:r>
          </a:p>
          <a:p>
            <a:r>
              <a:rPr lang="ru-RU" b="1" dirty="0"/>
              <a:t>б</a:t>
            </a:r>
            <a:r>
              <a:rPr lang="ru-RU" b="1" dirty="0" smtClean="0"/>
              <a:t>) </a:t>
            </a:r>
            <a:r>
              <a:rPr lang="ru-RU" b="1" dirty="0" smtClean="0">
                <a:solidFill>
                  <a:srgbClr val="FF0000"/>
                </a:solidFill>
              </a:rPr>
              <a:t>тектоническая энергия </a:t>
            </a:r>
            <a:r>
              <a:rPr lang="ru-RU" b="1" dirty="0" smtClean="0"/>
              <a:t>– она может запустить эти реакции.</a:t>
            </a:r>
          </a:p>
          <a:p>
            <a:r>
              <a:rPr lang="ru-RU" b="1" dirty="0" smtClean="0"/>
              <a:t>   На других планетах Солнечной системы таких условий нет.</a:t>
            </a: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1986882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85345"/>
            <a:ext cx="10515600" cy="1207007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Главные свойства генов: 3. Многократная повторяемость (амплификация)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96" y="1292352"/>
            <a:ext cx="6465379" cy="5279136"/>
          </a:xfrm>
        </p:spPr>
      </p:pic>
      <p:sp>
        <p:nvSpPr>
          <p:cNvPr id="5" name="TextBox 4"/>
          <p:cNvSpPr txBox="1"/>
          <p:nvPr/>
        </p:nvSpPr>
        <p:spPr>
          <a:xfrm>
            <a:off x="6623875" y="1377696"/>
            <a:ext cx="542182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   Амплификация – процесс образования дополнительных копий участков ДНК, содержащих определенные гены.</a:t>
            </a:r>
          </a:p>
          <a:p>
            <a:r>
              <a:rPr lang="ru-RU" sz="2400" b="1" dirty="0" smtClean="0"/>
              <a:t>Пример: на введение противоракового препарата – </a:t>
            </a:r>
            <a:r>
              <a:rPr lang="ru-RU" sz="2400" b="1" dirty="0" err="1" smtClean="0"/>
              <a:t>метотрексата</a:t>
            </a:r>
            <a:r>
              <a:rPr lang="ru-RU" sz="2400" b="1" dirty="0" smtClean="0"/>
              <a:t> – клетки опухоли отвечают многократным увеличением количества генов, которые кодируют фермент, угнетаемый данным препаратом. </a:t>
            </a:r>
          </a:p>
          <a:p>
            <a:r>
              <a:rPr lang="ru-RU" sz="2400" b="1" dirty="0" smtClean="0"/>
              <a:t>Так ответ опухоли на введение химиотерапевтического агента формирует стойкую лекарственную устойчивость (</a:t>
            </a:r>
            <a:r>
              <a:rPr lang="en-US" sz="2400" b="1" dirty="0" smtClean="0"/>
              <a:t>MDR: multiple drug resistance).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003437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85345"/>
            <a:ext cx="10515600" cy="1011935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Главные свойства генов: 4. Множественность форм 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912" y="1097280"/>
            <a:ext cx="6047232" cy="5522976"/>
          </a:xfrm>
        </p:spPr>
      </p:pic>
      <p:sp>
        <p:nvSpPr>
          <p:cNvPr id="5" name="TextBox 4"/>
          <p:cNvSpPr txBox="1"/>
          <p:nvPr/>
        </p:nvSpPr>
        <p:spPr>
          <a:xfrm>
            <a:off x="6705600" y="1097280"/>
            <a:ext cx="504748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</a:t>
            </a:r>
            <a:r>
              <a:rPr lang="ru-RU" sz="2400" b="1" dirty="0" smtClean="0"/>
              <a:t>Около 50% всех обнаруженных ферментов находятся в клетках в виде множественных форм (</a:t>
            </a:r>
            <a:r>
              <a:rPr lang="ru-RU" sz="2400" b="1" dirty="0" err="1" smtClean="0">
                <a:solidFill>
                  <a:srgbClr val="0070C0"/>
                </a:solidFill>
              </a:rPr>
              <a:t>изозимов</a:t>
            </a:r>
            <a:r>
              <a:rPr lang="ru-RU" sz="2400" b="1" dirty="0" smtClean="0"/>
              <a:t>), отличающихся по физико-химическим свойствам.</a:t>
            </a:r>
          </a:p>
          <a:p>
            <a:r>
              <a:rPr lang="ru-RU" sz="2400" b="1" dirty="0" smtClean="0"/>
              <a:t>   Это явление обусловлено наличием множественных форм генов, каждый из которых кодирует одну молекулярную форму фермента (</a:t>
            </a:r>
            <a:r>
              <a:rPr lang="ru-RU" sz="2400" b="1" dirty="0" err="1" smtClean="0"/>
              <a:t>изозим</a:t>
            </a:r>
            <a:r>
              <a:rPr lang="ru-RU" sz="2400" b="1" dirty="0" smtClean="0"/>
              <a:t>).</a:t>
            </a:r>
          </a:p>
          <a:p>
            <a:r>
              <a:rPr lang="ru-RU" sz="2400" b="1" dirty="0" smtClean="0"/>
              <a:t>   Как правило, в разных клетках функционируют различные </a:t>
            </a:r>
            <a:r>
              <a:rPr lang="ru-RU" sz="2400" b="1" dirty="0" err="1" smtClean="0"/>
              <a:t>изозимы</a:t>
            </a:r>
            <a:r>
              <a:rPr lang="ru-RU" sz="2400" b="1" dirty="0" smtClean="0"/>
              <a:t> одного и того же фермента.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5808454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50975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Главные свойства генов: 5. Экспрессивность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8176" y="782447"/>
            <a:ext cx="9375648" cy="4009009"/>
          </a:xfrm>
        </p:spPr>
      </p:pic>
      <p:sp>
        <p:nvSpPr>
          <p:cNvPr id="5" name="TextBox 4"/>
          <p:cNvSpPr txBox="1"/>
          <p:nvPr/>
        </p:nvSpPr>
        <p:spPr>
          <a:xfrm>
            <a:off x="146304" y="4791456"/>
            <a:ext cx="119481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   Экспрессивность - степень выраженности (проявления) гена в конкретном признаке. Она определяется по степени развития данного </a:t>
            </a:r>
            <a:r>
              <a:rPr lang="ru-RU" sz="2000" b="1" dirty="0" smtClean="0"/>
              <a:t>признака в данных условиях.</a:t>
            </a:r>
            <a:endParaRPr lang="ru-RU" sz="2000" b="1" dirty="0" smtClean="0"/>
          </a:p>
          <a:p>
            <a:r>
              <a:rPr lang="ru-RU" sz="2000" b="1" dirty="0" smtClean="0"/>
              <a:t>  Пример: при выращивании при комнатной температуре молодняка кроликов, имеющих ген гималайской (горностаевой) раскраски, развивается смешанная окраска – мех в целом белый, а кончики лап, уши и хвост – черные (№ 3). Выращивание при повышенных температурах приводит к полностью белой окраске меха (№4), выращивание при пониженных температурах – к черной окраске меха (№1).</a:t>
            </a:r>
            <a:endParaRPr lang="ru-RU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877568" y="950976"/>
            <a:ext cx="8692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№1                                                                         № 3                                            № 4                 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592786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26591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Главные свойства генов: 6. Плейотропия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6592"/>
            <a:ext cx="3011424" cy="354787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2528" y="1024128"/>
            <a:ext cx="4309872" cy="345033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2480" y="1024128"/>
            <a:ext cx="3157728" cy="345033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31648" y="4681728"/>
            <a:ext cx="2694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Авраам Линкольн                              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462528" y="4681728"/>
            <a:ext cx="4309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Шарль де Голль</a:t>
            </a:r>
            <a:endParaRPr lang="ru-RU" b="1" dirty="0"/>
          </a:p>
        </p:txBody>
      </p:sp>
      <p:sp>
        <p:nvSpPr>
          <p:cNvPr id="9" name="TextBox 8"/>
          <p:cNvSpPr txBox="1"/>
          <p:nvPr/>
        </p:nvSpPr>
        <p:spPr>
          <a:xfrm>
            <a:off x="8412480" y="4681728"/>
            <a:ext cx="3157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Корней Чуковский</a:t>
            </a:r>
            <a:endParaRPr lang="ru-RU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85929" y="5242560"/>
            <a:ext cx="1155496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Плейотропия – один ген влияет на многие признаки. </a:t>
            </a:r>
          </a:p>
          <a:p>
            <a:r>
              <a:rPr lang="ru-RU" b="1" dirty="0" smtClean="0"/>
              <a:t>Пример: </a:t>
            </a:r>
            <a:r>
              <a:rPr lang="ru-RU" b="1" dirty="0" smtClean="0">
                <a:solidFill>
                  <a:srgbClr val="0070C0"/>
                </a:solidFill>
              </a:rPr>
              <a:t>синдром </a:t>
            </a:r>
            <a:r>
              <a:rPr lang="ru-RU" b="1" dirty="0" err="1" smtClean="0">
                <a:solidFill>
                  <a:srgbClr val="0070C0"/>
                </a:solidFill>
              </a:rPr>
              <a:t>Марфана</a:t>
            </a:r>
            <a:r>
              <a:rPr lang="ru-RU" b="1" dirty="0" smtClean="0"/>
              <a:t>, вызывается мутацией гена, кодирующего один белок (фибриллин-1). Очень высокий рост, длинные конечности, вытянутые тонкие пальцы, смещение хрусталика глаза, порок сердца.</a:t>
            </a:r>
          </a:p>
          <a:p>
            <a:r>
              <a:rPr lang="ru-RU" b="1" dirty="0" smtClean="0"/>
              <a:t>Очень часто: высокий уровень интеллекта, выдающаяся работоспособность, жизнь в постоянном возбуждении, что объясняется постоянно высоким уровнем адреналина в крови.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0187728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54192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Альтернативный </a:t>
            </a:r>
            <a:r>
              <a:rPr lang="ru-RU" sz="2800" b="1" dirty="0" err="1" smtClean="0">
                <a:solidFill>
                  <a:srgbClr val="FF0000"/>
                </a:solidFill>
                <a:latin typeface="+mn-lt"/>
              </a:rPr>
              <a:t>сплайсинг</a:t>
            </a:r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 </a:t>
            </a:r>
            <a:endParaRPr lang="ru-RU" sz="28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719" y="856735"/>
            <a:ext cx="45719" cy="3847070"/>
          </a:xfrm>
        </p:spPr>
      </p:pic>
      <p:sp>
        <p:nvSpPr>
          <p:cNvPr id="5" name="TextBox 4"/>
          <p:cNvSpPr txBox="1"/>
          <p:nvPr/>
        </p:nvSpPr>
        <p:spPr>
          <a:xfrm>
            <a:off x="8361405" y="856735"/>
            <a:ext cx="3608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856" y="610105"/>
            <a:ext cx="7858125" cy="46767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933038" y="790833"/>
            <a:ext cx="403654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b="1" dirty="0" smtClean="0"/>
              <a:t>В ходе транскрипции </a:t>
            </a:r>
            <a:r>
              <a:rPr lang="ru-RU" b="1" dirty="0" smtClean="0">
                <a:solidFill>
                  <a:srgbClr val="00B050"/>
                </a:solidFill>
              </a:rPr>
              <a:t>гена</a:t>
            </a:r>
            <a:r>
              <a:rPr lang="ru-RU" b="1" dirty="0" smtClean="0"/>
              <a:t> (5 кодирующих зон – экзонов и 4 </a:t>
            </a:r>
            <a:r>
              <a:rPr lang="ru-RU" b="1" dirty="0" err="1" smtClean="0"/>
              <a:t>некодирующих</a:t>
            </a:r>
            <a:r>
              <a:rPr lang="ru-RU" b="1" dirty="0" smtClean="0"/>
              <a:t> зон – интронов) синтезируется первичный </a:t>
            </a:r>
            <a:r>
              <a:rPr lang="ru-RU" b="1" dirty="0" err="1" smtClean="0"/>
              <a:t>транскрипт</a:t>
            </a:r>
            <a:r>
              <a:rPr lang="ru-RU" b="1" dirty="0" smtClean="0"/>
              <a:t> – </a:t>
            </a:r>
            <a:r>
              <a:rPr lang="ru-RU" b="1" dirty="0" smtClean="0">
                <a:solidFill>
                  <a:srgbClr val="00B050"/>
                </a:solidFill>
              </a:rPr>
              <a:t>пре-</a:t>
            </a:r>
            <a:r>
              <a:rPr lang="ru-RU" b="1" dirty="0" err="1" smtClean="0">
                <a:solidFill>
                  <a:srgbClr val="00B050"/>
                </a:solidFill>
              </a:rPr>
              <a:t>мРНК</a:t>
            </a:r>
            <a:r>
              <a:rPr lang="ru-RU" b="1" dirty="0" smtClean="0">
                <a:solidFill>
                  <a:srgbClr val="00B050"/>
                </a:solidFill>
              </a:rPr>
              <a:t>.</a:t>
            </a:r>
          </a:p>
          <a:p>
            <a:pPr marL="342900" indent="-342900">
              <a:buAutoNum type="arabicPeriod"/>
            </a:pPr>
            <a:endParaRPr lang="ru-RU" b="1" dirty="0" smtClean="0"/>
          </a:p>
          <a:p>
            <a:r>
              <a:rPr lang="ru-RU" b="1" dirty="0" smtClean="0"/>
              <a:t> 2.  Пре-</a:t>
            </a:r>
            <a:r>
              <a:rPr lang="ru-RU" b="1" dirty="0" err="1" smtClean="0"/>
              <a:t>мРНК</a:t>
            </a:r>
            <a:r>
              <a:rPr lang="ru-RU" b="1" dirty="0" smtClean="0"/>
              <a:t> далее подвергается созреванию: отдельные </a:t>
            </a:r>
            <a:r>
              <a:rPr lang="ru-RU" b="1" dirty="0" err="1" smtClean="0"/>
              <a:t>экзоны</a:t>
            </a:r>
            <a:r>
              <a:rPr lang="ru-RU" b="1" dirty="0" smtClean="0"/>
              <a:t> пре-</a:t>
            </a:r>
            <a:r>
              <a:rPr lang="ru-RU" b="1" dirty="0" err="1" smtClean="0"/>
              <a:t>мРНК</a:t>
            </a:r>
            <a:r>
              <a:rPr lang="ru-RU" b="1" dirty="0" smtClean="0"/>
              <a:t> могут быть включены или не включены в </a:t>
            </a:r>
            <a:r>
              <a:rPr lang="ru-RU" b="1" dirty="0" smtClean="0">
                <a:solidFill>
                  <a:srgbClr val="00B050"/>
                </a:solidFill>
              </a:rPr>
              <a:t>зрелые </a:t>
            </a:r>
            <a:r>
              <a:rPr lang="ru-RU" b="1" dirty="0" err="1">
                <a:solidFill>
                  <a:srgbClr val="00B050"/>
                </a:solidFill>
              </a:rPr>
              <a:t>м</a:t>
            </a:r>
            <a:r>
              <a:rPr lang="ru-RU" b="1" dirty="0" err="1" smtClean="0">
                <a:solidFill>
                  <a:srgbClr val="00B050"/>
                </a:solidFill>
              </a:rPr>
              <a:t>РНК</a:t>
            </a:r>
            <a:r>
              <a:rPr lang="ru-RU" b="1" dirty="0" smtClean="0"/>
              <a:t>.</a:t>
            </a:r>
          </a:p>
          <a:p>
            <a:endParaRPr lang="ru-RU" b="1" dirty="0" smtClean="0"/>
          </a:p>
          <a:p>
            <a:r>
              <a:rPr lang="ru-RU" b="1" dirty="0" smtClean="0"/>
              <a:t> 3.  Трансляция зрелых форм </a:t>
            </a:r>
            <a:r>
              <a:rPr lang="ru-RU" b="1" dirty="0" err="1" smtClean="0"/>
              <a:t>мРНК</a:t>
            </a:r>
            <a:r>
              <a:rPr lang="ru-RU" b="1" dirty="0" smtClean="0"/>
              <a:t> приводит к образованию нескольких белков (</a:t>
            </a:r>
            <a:r>
              <a:rPr lang="ru-RU" b="1" dirty="0" err="1" smtClean="0">
                <a:solidFill>
                  <a:srgbClr val="00B050"/>
                </a:solidFill>
              </a:rPr>
              <a:t>изоформ</a:t>
            </a:r>
            <a:r>
              <a:rPr lang="ru-RU" b="1" dirty="0" smtClean="0"/>
              <a:t>) с разными структурами. </a:t>
            </a:r>
            <a:endParaRPr lang="ru-RU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7665" y="5616962"/>
            <a:ext cx="121343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В организме человека синтезируется около 100 000 различных типов белков при наличии лишь около 20 000 кодирующих их генов: около 40% генов имеют </a:t>
            </a:r>
            <a:r>
              <a:rPr lang="ru-RU" b="1" dirty="0" err="1" smtClean="0"/>
              <a:t>экзон-интронное</a:t>
            </a:r>
            <a:r>
              <a:rPr lang="ru-RU" b="1" dirty="0" smtClean="0"/>
              <a:t> строение. Ген </a:t>
            </a:r>
            <a:r>
              <a:rPr lang="ru-RU" b="1" dirty="0" err="1" smtClean="0">
                <a:solidFill>
                  <a:srgbClr val="00B050"/>
                </a:solidFill>
              </a:rPr>
              <a:t>титин</a:t>
            </a:r>
            <a:r>
              <a:rPr lang="ru-RU" b="1" dirty="0" smtClean="0"/>
              <a:t> – 178 интронов.</a:t>
            </a:r>
          </a:p>
          <a:p>
            <a:r>
              <a:rPr lang="ru-RU" b="1" dirty="0" smtClean="0"/>
              <a:t>Альтернативный сплайсинг - способ, с помощью которого в ходе эволюции испытываются новые варианты белков, не жертвуя уже апробированными вариантами. </a:t>
            </a:r>
            <a:endParaRPr lang="ru-RU" b="1" dirty="0"/>
          </a:p>
        </p:txBody>
      </p:sp>
      <p:sp>
        <p:nvSpPr>
          <p:cNvPr id="10" name="TextBox 9"/>
          <p:cNvSpPr txBox="1"/>
          <p:nvPr/>
        </p:nvSpPr>
        <p:spPr>
          <a:xfrm flipH="1">
            <a:off x="119858" y="1894703"/>
            <a:ext cx="11899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B050"/>
                </a:solidFill>
              </a:rPr>
              <a:t>Пре-</a:t>
            </a:r>
            <a:r>
              <a:rPr lang="ru-RU" sz="1600" b="1" dirty="0" err="1" smtClean="0">
                <a:solidFill>
                  <a:srgbClr val="00B050"/>
                </a:solidFill>
              </a:rPr>
              <a:t>мРНК</a:t>
            </a:r>
            <a:endParaRPr lang="ru-RU" sz="1600" b="1" dirty="0">
              <a:solidFill>
                <a:srgbClr val="00B05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665" y="3443416"/>
            <a:ext cx="15322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B050"/>
                </a:solidFill>
              </a:rPr>
              <a:t>Зрелые </a:t>
            </a:r>
            <a:r>
              <a:rPr lang="ru-RU" sz="1600" b="1" dirty="0" err="1" smtClean="0">
                <a:solidFill>
                  <a:srgbClr val="00B050"/>
                </a:solidFill>
              </a:rPr>
              <a:t>мРНК</a:t>
            </a:r>
            <a:endParaRPr lang="ru-RU" sz="1600" b="1" dirty="0">
              <a:solidFill>
                <a:srgbClr val="00B05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9858" y="1226067"/>
            <a:ext cx="8769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B050"/>
                </a:solidFill>
              </a:rPr>
              <a:t>Ген</a:t>
            </a:r>
            <a:endParaRPr lang="ru-RU" sz="1600" b="1" dirty="0">
              <a:solidFill>
                <a:srgbClr val="00B05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665" y="4885038"/>
            <a:ext cx="14251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  </a:t>
            </a:r>
            <a:r>
              <a:rPr lang="ru-RU" sz="1600" b="1" dirty="0" err="1" smtClean="0">
                <a:solidFill>
                  <a:srgbClr val="00B050"/>
                </a:solidFill>
              </a:rPr>
              <a:t>Изоформы</a:t>
            </a:r>
            <a:endParaRPr lang="ru-RU" sz="16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6377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14399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Ген в гене (генная матрешка)</a:t>
            </a:r>
            <a:endParaRPr lang="ru-RU" sz="28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10" y="727787"/>
            <a:ext cx="5570376" cy="590627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0315" y="914400"/>
            <a:ext cx="2346648" cy="217403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6963" y="727787"/>
            <a:ext cx="4065037" cy="359714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167535" y="4058816"/>
            <a:ext cx="587828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Иногда внутри одного гена содержится другой ген.</a:t>
            </a:r>
          </a:p>
          <a:p>
            <a:r>
              <a:rPr lang="ru-RU" b="1" dirty="0" smtClean="0"/>
              <a:t>   В митохондриях (внутриклеточные структуры, генерирующие энергию) имеется кольцевая двойная спираль ДНК (16569 пар оснований). Один из генов в этой ДНК  кодирует </a:t>
            </a:r>
            <a:r>
              <a:rPr lang="ru-RU" b="1" dirty="0" err="1" smtClean="0"/>
              <a:t>рибосомную</a:t>
            </a:r>
            <a:r>
              <a:rPr lang="ru-RU" b="1" dirty="0" smtClean="0"/>
              <a:t> РНК </a:t>
            </a:r>
            <a:r>
              <a:rPr lang="ru-RU" b="1" dirty="0" smtClean="0"/>
              <a:t>(т.наз. 16</a:t>
            </a:r>
            <a:r>
              <a:rPr lang="en-US" b="1" dirty="0" smtClean="0"/>
              <a:t>S-</a:t>
            </a:r>
            <a:r>
              <a:rPr lang="ru-RU" b="1" dirty="0" err="1" smtClean="0"/>
              <a:t>рРНК</a:t>
            </a:r>
            <a:r>
              <a:rPr lang="ru-RU" b="1" dirty="0" smtClean="0"/>
              <a:t>) – составную часть рибосом, в которых происходит синтез белков митохондрий. Внутри этого гена выявлен меньший по размеру ген, кодирующий синтез маленького пептида (24 аминокислот), </a:t>
            </a:r>
            <a:r>
              <a:rPr lang="ru-RU" b="1" dirty="0" err="1" smtClean="0">
                <a:solidFill>
                  <a:srgbClr val="00B050"/>
                </a:solidFill>
              </a:rPr>
              <a:t>гуманина</a:t>
            </a:r>
            <a:r>
              <a:rPr lang="ru-RU" b="1" dirty="0" smtClean="0"/>
              <a:t>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8517637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77444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Перекрывание генных текстов</a:t>
            </a:r>
            <a:endParaRPr lang="ru-RU" sz="2800" b="1" dirty="0">
              <a:solidFill>
                <a:srgbClr val="FF0000"/>
              </a:solidFill>
              <a:latin typeface="+mn-lt"/>
            </a:endParaRPr>
          </a:p>
        </p:txBody>
      </p:sp>
      <p:graphicFrame>
        <p:nvGraphicFramePr>
          <p:cNvPr id="4" name="Объект 3"/>
          <p:cNvGraphicFramePr>
            <a:graphicFrameLocks noGrp="1" noChangeAspect="1"/>
          </p:cNvGraphicFramePr>
          <p:nvPr>
            <p:ph idx="1"/>
            <p:extLst/>
          </p:nvPr>
        </p:nvGraphicFramePr>
        <p:xfrm>
          <a:off x="838200" y="3451225"/>
          <a:ext cx="10515600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" name="Документ" r:id="rId3" imgW="5946213" imgH="285934" progId="Word.Document.12">
                  <p:embed/>
                </p:oleObj>
              </mc:Choice>
              <mc:Fallback>
                <p:oleObj name="Документ" r:id="rId3" imgW="5946213" imgH="285934" progId="Word.Document.12">
                  <p:embed/>
                  <p:pic>
                    <p:nvPicPr>
                      <p:cNvPr id="4" name="Объект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38200" y="3451225"/>
                        <a:ext cx="10515600" cy="504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>
            <p:extLst/>
          </p:nvPr>
        </p:nvGraphicFramePr>
        <p:xfrm>
          <a:off x="186612" y="774441"/>
          <a:ext cx="11402008" cy="255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" name="Документ" r:id="rId5" imgW="5946213" imgH="1516926" progId="Word.Document.12">
                  <p:embed/>
                </p:oleObj>
              </mc:Choice>
              <mc:Fallback>
                <p:oleObj name="Документ" r:id="rId5" imgW="5946213" imgH="1516926" progId="Word.Document.12">
                  <p:embed/>
                  <p:pic>
                    <p:nvPicPr>
                      <p:cNvPr id="5" name="Объект 4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86612" y="774441"/>
                        <a:ext cx="11402008" cy="255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Рисунок 5"/>
          <p:cNvPicPr/>
          <p:nvPr/>
        </p:nvPicPr>
        <p:blipFill>
          <a:blip r:embed="rId7"/>
          <a:stretch>
            <a:fillRect/>
          </a:stretch>
        </p:blipFill>
        <p:spPr>
          <a:xfrm>
            <a:off x="447870" y="2883159"/>
            <a:ext cx="8509518" cy="217403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714793" y="961053"/>
            <a:ext cx="338701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Белок А </a:t>
            </a:r>
            <a:r>
              <a:rPr lang="ru-RU" b="1" dirty="0" smtClean="0"/>
              <a:t>кодируется ДНК, начиная с 1-го </a:t>
            </a:r>
            <a:r>
              <a:rPr lang="ru-RU" b="1" dirty="0" smtClean="0"/>
              <a:t>остатка</a:t>
            </a:r>
            <a:r>
              <a:rPr lang="ru-RU" b="1" dirty="0" smtClean="0"/>
              <a:t>. </a:t>
            </a:r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r>
              <a:rPr lang="ru-RU" b="1" dirty="0" smtClean="0">
                <a:solidFill>
                  <a:srgbClr val="00B050"/>
                </a:solidFill>
              </a:rPr>
              <a:t>Белок Б</a:t>
            </a:r>
            <a:r>
              <a:rPr lang="ru-RU" b="1" dirty="0" smtClean="0"/>
              <a:t> – кодируется ДНК, начиная со 2-го </a:t>
            </a:r>
            <a:r>
              <a:rPr lang="ru-RU" b="1" dirty="0" smtClean="0"/>
              <a:t>остатка</a:t>
            </a:r>
            <a:r>
              <a:rPr lang="ru-RU" b="1" dirty="0" smtClean="0"/>
              <a:t>. </a:t>
            </a:r>
            <a:endParaRPr lang="ru-RU" b="1" dirty="0" smtClean="0"/>
          </a:p>
          <a:p>
            <a:r>
              <a:rPr lang="ru-RU" b="1" dirty="0" smtClean="0"/>
              <a:t>В результате синтезируются абсолютно различные белки. 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86612" y="5178490"/>
            <a:ext cx="1181255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В одном и том же участке ДНК может быть записана информация о двух совершенно различных РНК (и, соответственно, о совершенно различных белках). </a:t>
            </a:r>
          </a:p>
          <a:p>
            <a:r>
              <a:rPr lang="ru-RU" b="1" dirty="0" smtClean="0"/>
              <a:t>Это может быть достигнуто за счет сдвига точки начала считывания информации: «</a:t>
            </a:r>
            <a:r>
              <a:rPr lang="ru-RU" b="1" dirty="0" smtClean="0">
                <a:solidFill>
                  <a:srgbClr val="00B050"/>
                </a:solidFill>
              </a:rPr>
              <a:t>сдвиг рамки считывания</a:t>
            </a:r>
            <a:r>
              <a:rPr lang="ru-RU" b="1" dirty="0" smtClean="0"/>
              <a:t>».</a:t>
            </a:r>
          </a:p>
          <a:p>
            <a:r>
              <a:rPr lang="ru-RU" b="1" dirty="0" smtClean="0"/>
              <a:t>Иногда возможно считывание с разных цепей одного участка ДНК. В результате может сформироваться </a:t>
            </a:r>
            <a:r>
              <a:rPr lang="ru-RU" b="1" dirty="0" err="1" smtClean="0"/>
              <a:t>двухцепочечная</a:t>
            </a:r>
            <a:r>
              <a:rPr lang="ru-RU" b="1" dirty="0" smtClean="0"/>
              <a:t> РНК, которая уже не может транслировать белок.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9378442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597407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Дупликации генов</a:t>
            </a:r>
            <a:endParaRPr lang="ru-RU" sz="28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45718" y="877951"/>
            <a:ext cx="45719" cy="533558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9296" y="410548"/>
            <a:ext cx="5388863" cy="331236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flipH="1">
            <a:off x="6979298" y="3722913"/>
            <a:ext cx="505420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В результате мутаций в хромосоме могут возникать копии гена (дупликация гена), которые далее могут изменяться уже независимо друг от друга. </a:t>
            </a:r>
          </a:p>
          <a:p>
            <a:r>
              <a:rPr lang="ru-RU" b="1" dirty="0"/>
              <a:t> </a:t>
            </a:r>
            <a:r>
              <a:rPr lang="ru-RU" b="1" dirty="0" smtClean="0"/>
              <a:t>  Число таких копий может разрастаться, формируя </a:t>
            </a:r>
            <a:r>
              <a:rPr lang="ru-RU" b="1" dirty="0" smtClean="0">
                <a:solidFill>
                  <a:srgbClr val="00B050"/>
                </a:solidFill>
              </a:rPr>
              <a:t>генные семейства </a:t>
            </a:r>
            <a:r>
              <a:rPr lang="ru-RU" b="1" dirty="0" smtClean="0"/>
              <a:t>(даже в разных хромосомах).</a:t>
            </a:r>
          </a:p>
          <a:p>
            <a:r>
              <a:rPr lang="ru-RU" b="1" dirty="0" smtClean="0"/>
              <a:t>   В ходе индивидуального развития происходит переключение активности генов в семействе.</a:t>
            </a:r>
            <a:endParaRPr lang="ru-RU" b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7408"/>
            <a:ext cx="6559295" cy="570585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86959" y="5486400"/>
            <a:ext cx="61052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Семейство </a:t>
            </a:r>
            <a:r>
              <a:rPr lang="ru-RU" b="1" dirty="0" err="1" smtClean="0"/>
              <a:t>глобиновых</a:t>
            </a:r>
            <a:r>
              <a:rPr lang="ru-RU" b="1" dirty="0" smtClean="0"/>
              <a:t> генов,</a:t>
            </a:r>
          </a:p>
          <a:p>
            <a:pPr algn="ctr"/>
            <a:r>
              <a:rPr lang="ru-RU" b="1" dirty="0"/>
              <a:t>к</a:t>
            </a:r>
            <a:r>
              <a:rPr lang="ru-RU" b="1" dirty="0" smtClean="0"/>
              <a:t>одирующих полипептиды  гемоглобина</a:t>
            </a:r>
            <a:endParaRPr lang="ru-RU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" y="6303265"/>
            <a:ext cx="121204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 Эмбрион человека (</a:t>
            </a:r>
            <a:r>
              <a:rPr lang="ru-RU" b="1" dirty="0" err="1" smtClean="0">
                <a:solidFill>
                  <a:srgbClr val="00B050"/>
                </a:solidFill>
              </a:rPr>
              <a:t>дзета</a:t>
            </a:r>
            <a:r>
              <a:rPr lang="en-US" b="1" dirty="0" smtClean="0">
                <a:solidFill>
                  <a:srgbClr val="00B050"/>
                </a:solidFill>
              </a:rPr>
              <a:t>,</a:t>
            </a:r>
            <a:r>
              <a:rPr lang="ru-RU" b="1" dirty="0" smtClean="0">
                <a:solidFill>
                  <a:srgbClr val="00B050"/>
                </a:solidFill>
              </a:rPr>
              <a:t>эпсилон</a:t>
            </a:r>
            <a:r>
              <a:rPr lang="ru-RU" b="1" dirty="0" smtClean="0"/>
              <a:t>)  Плод (</a:t>
            </a:r>
            <a:r>
              <a:rPr lang="ru-RU" b="1" dirty="0" err="1" smtClean="0">
                <a:solidFill>
                  <a:srgbClr val="00B050"/>
                </a:solidFill>
              </a:rPr>
              <a:t>Агамма</a:t>
            </a:r>
            <a:r>
              <a:rPr lang="en-US" b="1" dirty="0">
                <a:solidFill>
                  <a:srgbClr val="00B050"/>
                </a:solidFill>
              </a:rPr>
              <a:t>,</a:t>
            </a:r>
            <a:r>
              <a:rPr lang="en-US" b="1" dirty="0" smtClean="0">
                <a:solidFill>
                  <a:srgbClr val="00B050"/>
                </a:solidFill>
              </a:rPr>
              <a:t>G</a:t>
            </a:r>
            <a:r>
              <a:rPr lang="ru-RU" b="1" dirty="0" smtClean="0">
                <a:solidFill>
                  <a:srgbClr val="00B050"/>
                </a:solidFill>
              </a:rPr>
              <a:t>гамма</a:t>
            </a:r>
            <a:r>
              <a:rPr lang="en-US" b="1" dirty="0" smtClean="0">
                <a:solidFill>
                  <a:srgbClr val="00B050"/>
                </a:solidFill>
              </a:rPr>
              <a:t>,</a:t>
            </a:r>
            <a:r>
              <a:rPr lang="ru-RU" b="1" dirty="0" smtClean="0">
                <a:solidFill>
                  <a:srgbClr val="00B050"/>
                </a:solidFill>
              </a:rPr>
              <a:t>альфа1</a:t>
            </a:r>
            <a:r>
              <a:rPr lang="ru-RU" b="1" dirty="0" smtClean="0"/>
              <a:t>)  Взрослый организм (</a:t>
            </a:r>
            <a:r>
              <a:rPr lang="ru-RU" b="1" dirty="0" smtClean="0">
                <a:solidFill>
                  <a:srgbClr val="00B050"/>
                </a:solidFill>
              </a:rPr>
              <a:t>альфа2,бета,дельта</a:t>
            </a:r>
            <a:r>
              <a:rPr lang="ru-RU" b="1" dirty="0" smtClean="0"/>
              <a:t>)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1455257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615819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ПРОЕКТ «ГЕНОМ ЧЕЛОВЕКА»</a:t>
            </a:r>
            <a:endParaRPr lang="ru-RU" sz="28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1026" name="Picture 2" descr="G:\Logo_HGP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449" y="615820"/>
            <a:ext cx="2664296" cy="2592288"/>
          </a:xfrm>
          <a:prstGeom prst="rect">
            <a:avLst/>
          </a:prstGeom>
          <a:noFill/>
        </p:spPr>
      </p:pic>
      <p:pic>
        <p:nvPicPr>
          <p:cNvPr id="1027" name="Picture 3" descr="G:\Крейг Вентер-биг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6612" y="3564294"/>
            <a:ext cx="3359021" cy="3097763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545633" y="541177"/>
            <a:ext cx="8456897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ru-RU" sz="2400" b="1" i="1" dirty="0"/>
              <a:t>Государственный проект</a:t>
            </a:r>
            <a:r>
              <a:rPr lang="ru-RU" sz="2400" b="1" dirty="0"/>
              <a:t>. Начало – 1990 г. Международный консорциум 160-ти институтов: США, Канады, Англии, Франции, Германии, Японии, </a:t>
            </a:r>
            <a:r>
              <a:rPr lang="ru-RU" sz="2400" b="1" dirty="0" smtClean="0"/>
              <a:t>России. </a:t>
            </a:r>
            <a:r>
              <a:rPr lang="ru-RU" sz="2400" b="1" dirty="0"/>
              <a:t>Руководители: с момента основания – Джеймс Уотсон, затем – Френсис </a:t>
            </a:r>
            <a:r>
              <a:rPr lang="ru-RU" sz="2400" b="1" dirty="0" err="1"/>
              <a:t>Коллинс</a:t>
            </a:r>
            <a:r>
              <a:rPr lang="ru-RU" sz="2400" b="1" dirty="0"/>
              <a:t>. </a:t>
            </a:r>
          </a:p>
          <a:p>
            <a:pPr marL="457200" indent="-457200">
              <a:buAutoNum type="arabicPeriod"/>
            </a:pPr>
            <a:r>
              <a:rPr lang="ru-RU" sz="2400" b="1" i="1" dirty="0"/>
              <a:t>Частный проект</a:t>
            </a:r>
            <a:r>
              <a:rPr lang="ru-RU" sz="2400" b="1" dirty="0"/>
              <a:t>. Фирма «</a:t>
            </a:r>
            <a:r>
              <a:rPr lang="en-US" sz="2400" b="1" dirty="0"/>
              <a:t>Celera Genomics</a:t>
            </a:r>
            <a:r>
              <a:rPr lang="ru-RU" sz="2400" b="1" dirty="0"/>
              <a:t>» (</a:t>
            </a:r>
            <a:r>
              <a:rPr lang="ru-RU" sz="2400" b="1" dirty="0" smtClean="0"/>
              <a:t>Институт </a:t>
            </a:r>
            <a:r>
              <a:rPr lang="ru-RU" sz="2400" b="1" dirty="0"/>
              <a:t>геномных исследований) </a:t>
            </a:r>
            <a:r>
              <a:rPr lang="ru-RU" sz="2400" b="1" dirty="0" err="1"/>
              <a:t>Крейга</a:t>
            </a:r>
            <a:r>
              <a:rPr lang="ru-RU" sz="2400" b="1" dirty="0"/>
              <a:t> </a:t>
            </a:r>
            <a:r>
              <a:rPr lang="ru-RU" sz="2400" b="1" dirty="0" err="1"/>
              <a:t>Вентера</a:t>
            </a:r>
            <a:r>
              <a:rPr lang="ru-RU" sz="2400" b="1" dirty="0"/>
              <a:t> (США). </a:t>
            </a:r>
          </a:p>
          <a:p>
            <a:pPr marL="457200" indent="-457200">
              <a:buAutoNum type="arabicPeriod"/>
            </a:pPr>
            <a:r>
              <a:rPr lang="ru-RU" sz="2400" b="1" dirty="0"/>
              <a:t>Завершение работ двух проектов: частичное в 2000 г. (совместное заявление Билла Клинтона и Тони Блэра), почти полное – 2003-2007 гг.</a:t>
            </a:r>
          </a:p>
          <a:p>
            <a:pPr marL="457200" indent="-457200">
              <a:buAutoNum type="arabicPeriod"/>
            </a:pPr>
            <a:r>
              <a:rPr lang="ru-RU" sz="2400" b="1" dirty="0"/>
              <a:t>Доноры ДНК: несколько анонимных образцов (5-7) крови женщин и спермы мужчин + ДНК Дж. Уотсона и К. </a:t>
            </a:r>
            <a:r>
              <a:rPr lang="ru-RU" sz="2400" b="1" dirty="0" err="1"/>
              <a:t>Вентера</a:t>
            </a:r>
            <a:r>
              <a:rPr lang="ru-RU" sz="2400" b="1" dirty="0"/>
              <a:t>.</a:t>
            </a:r>
          </a:p>
          <a:p>
            <a:pPr marL="457200" indent="-457200">
              <a:buAutoNum type="arabicPeriod"/>
            </a:pPr>
            <a:r>
              <a:rPr lang="ru-RU" sz="2400" b="1" dirty="0"/>
              <a:t>Общая стоимость финансирования – 6 млрд. долларов (Министерство энергетики США).</a:t>
            </a:r>
            <a:endParaRPr lang="en-US" sz="2400" b="1" dirty="0"/>
          </a:p>
          <a:p>
            <a:pPr marL="457200" indent="-457200">
              <a:buAutoNum type="arabicPeriod"/>
            </a:pPr>
            <a:r>
              <a:rPr lang="ru-RU" sz="2400" b="1" dirty="0"/>
              <a:t> Обновление информации: </a:t>
            </a:r>
            <a:r>
              <a:rPr lang="en-US" sz="2400" b="1" dirty="0">
                <a:solidFill>
                  <a:srgbClr val="00B0F0"/>
                </a:solidFill>
              </a:rPr>
              <a:t>www.ensembl.org</a:t>
            </a:r>
            <a:endParaRPr lang="ru-RU" sz="24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351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err="1" smtClean="0">
                <a:solidFill>
                  <a:srgbClr val="FF0000"/>
                </a:solidFill>
                <a:latin typeface="+mn-lt"/>
              </a:rPr>
              <a:t>Лайнус</a:t>
            </a:r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  <a:latin typeface="+mn-lt"/>
              </a:rPr>
              <a:t>Полинг</a:t>
            </a:r>
            <a:endParaRPr lang="ru-RU" sz="28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811" y="1492322"/>
            <a:ext cx="3042458" cy="4102143"/>
          </a:xfrm>
        </p:spPr>
      </p:pic>
      <p:sp>
        <p:nvSpPr>
          <p:cNvPr id="5" name="TextBox 4"/>
          <p:cNvSpPr txBox="1"/>
          <p:nvPr/>
        </p:nvSpPr>
        <p:spPr>
          <a:xfrm>
            <a:off x="465513" y="5868785"/>
            <a:ext cx="112886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Никогда не доверяйте ничему, кроме собственного разума.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3836172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87923"/>
            <a:ext cx="9144000" cy="492369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Абиогенез – происхождение живого из неживого</a:t>
            </a:r>
            <a:endParaRPr lang="ru-RU" sz="28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638" y="580292"/>
            <a:ext cx="7315201" cy="627770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499840" y="1055077"/>
            <a:ext cx="460716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>
                <a:solidFill>
                  <a:srgbClr val="FF0000"/>
                </a:solidFill>
              </a:rPr>
              <a:t>А.Опарин</a:t>
            </a:r>
            <a:r>
              <a:rPr lang="ru-RU" b="1" dirty="0" smtClean="0">
                <a:solidFill>
                  <a:srgbClr val="FF0000"/>
                </a:solidFill>
              </a:rPr>
              <a:t> и </a:t>
            </a:r>
            <a:r>
              <a:rPr lang="ru-RU" b="1" dirty="0" err="1" smtClean="0">
                <a:solidFill>
                  <a:srgbClr val="FF0000"/>
                </a:solidFill>
              </a:rPr>
              <a:t>Дж.Холдейн</a:t>
            </a:r>
            <a:r>
              <a:rPr lang="ru-RU" b="1" dirty="0" smtClean="0">
                <a:solidFill>
                  <a:srgbClr val="FF0000"/>
                </a:solidFill>
              </a:rPr>
              <a:t>. </a:t>
            </a:r>
          </a:p>
          <a:p>
            <a:r>
              <a:rPr lang="ru-RU" b="1" dirty="0"/>
              <a:t> </a:t>
            </a:r>
            <a:r>
              <a:rPr lang="ru-RU" b="1" dirty="0" smtClean="0"/>
              <a:t>    Концепция «первичного бульона» – древний океан, в котором </a:t>
            </a:r>
            <a:r>
              <a:rPr lang="ru-RU" b="1" dirty="0" smtClean="0"/>
              <a:t>при </a:t>
            </a:r>
            <a:r>
              <a:rPr lang="ru-RU" b="1" dirty="0" smtClean="0"/>
              <a:t>отсутствии кислорода под действием солнечного ультрафиолетового излучения, разрядов молний, вулканических извержений и метеоритных бомбардировок могут идти разнообразные химические реакции.</a:t>
            </a:r>
          </a:p>
          <a:p>
            <a:r>
              <a:rPr lang="ru-RU" b="1" dirty="0" smtClean="0"/>
              <a:t>     В результате этих реакций образуются сложные органические соединения – аминокислоты, азотистые основания, сахара и др.</a:t>
            </a:r>
          </a:p>
          <a:p>
            <a:r>
              <a:rPr lang="ru-RU" b="1" dirty="0" smtClean="0"/>
              <a:t>     Эти соединения могут собираться в </a:t>
            </a:r>
            <a:r>
              <a:rPr lang="ru-RU" b="1" dirty="0" smtClean="0">
                <a:solidFill>
                  <a:srgbClr val="FF0000"/>
                </a:solidFill>
              </a:rPr>
              <a:t>компактные капли</a:t>
            </a:r>
            <a:r>
              <a:rPr lang="ru-RU" b="1" dirty="0" smtClean="0"/>
              <a:t>, которые растут, поглощают растворенные вещества из внешней среды и делятся подобно живым клеткам.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4076733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+mn-lt"/>
              </a:rPr>
              <a:t>Лекция 6</a:t>
            </a:r>
            <a:endParaRPr lang="ru-RU" sz="40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9600" b="1" smtClean="0"/>
              <a:t>The End</a:t>
            </a:r>
            <a:endParaRPr lang="ru-RU" sz="9600" b="1" dirty="0"/>
          </a:p>
        </p:txBody>
      </p:sp>
    </p:spTree>
    <p:extLst>
      <p:ext uri="{BB962C8B-B14F-4D97-AF65-F5344CB8AC3E}">
        <p14:creationId xmlns:p14="http://schemas.microsoft.com/office/powerpoint/2010/main" val="249141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58361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Экспериментальное подтверждение гипотезы абиогенеза</a:t>
            </a:r>
            <a:endParaRPr lang="ru-RU" sz="28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 flipH="1">
            <a:off x="5857434" y="773724"/>
            <a:ext cx="5868574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 Знаменитый опыт Миллера-</a:t>
            </a:r>
            <a:r>
              <a:rPr lang="ru-RU" b="1" dirty="0" err="1" smtClean="0"/>
              <a:t>Юри</a:t>
            </a:r>
            <a:r>
              <a:rPr lang="ru-RU" b="1" dirty="0" smtClean="0"/>
              <a:t>:</a:t>
            </a:r>
          </a:p>
          <a:p>
            <a:r>
              <a:rPr lang="ru-RU" b="1" dirty="0" smtClean="0"/>
              <a:t>     Смесь газов, имитирующую древнюю атмосферу Земли ( водяной пар, метан, аммиак, водород, угарный газ), в герметичной колбе подвергали электрическим разрядам (имитация молний).</a:t>
            </a:r>
            <a:br>
              <a:rPr lang="ru-RU" b="1" dirty="0" smtClean="0"/>
            </a:br>
            <a:r>
              <a:rPr lang="ru-RU" b="1" dirty="0" smtClean="0"/>
              <a:t>Через нескольких суток в колбе обнаруживалась разнообразная органика:</a:t>
            </a:r>
          </a:p>
          <a:p>
            <a:pPr marL="285750" indent="-285750">
              <a:buFontTx/>
              <a:buChar char="-"/>
            </a:pPr>
            <a:r>
              <a:rPr lang="ru-RU" b="1" dirty="0" smtClean="0"/>
              <a:t>простейшие аминокислоты (глицин, </a:t>
            </a:r>
            <a:r>
              <a:rPr lang="ru-RU" b="1" dirty="0" err="1" smtClean="0"/>
              <a:t>аланин</a:t>
            </a:r>
            <a:r>
              <a:rPr lang="ru-RU" b="1" dirty="0" smtClean="0"/>
              <a:t>), </a:t>
            </a:r>
          </a:p>
          <a:p>
            <a:pPr marL="285750" indent="-285750">
              <a:buFontTx/>
              <a:buChar char="-"/>
            </a:pPr>
            <a:r>
              <a:rPr lang="ru-RU" b="1" dirty="0" smtClean="0"/>
              <a:t>простые сахара (</a:t>
            </a:r>
            <a:r>
              <a:rPr lang="ru-RU" b="1" dirty="0" err="1" smtClean="0"/>
              <a:t>глицеральдегид</a:t>
            </a:r>
            <a:r>
              <a:rPr lang="ru-RU" b="1" dirty="0" smtClean="0"/>
              <a:t>), </a:t>
            </a:r>
          </a:p>
          <a:p>
            <a:pPr marL="285750" indent="-285750">
              <a:buFontTx/>
              <a:buChar char="-"/>
            </a:pPr>
            <a:r>
              <a:rPr lang="ru-RU" b="1" dirty="0" smtClean="0"/>
              <a:t> органические кислоты (уксусная, молочная).</a:t>
            </a:r>
          </a:p>
          <a:p>
            <a:r>
              <a:rPr lang="ru-RU" b="1" dirty="0" smtClean="0"/>
              <a:t>     В последующих экспериментах при вариации условий (лазерное облучение – имитация солнечной активности) были выявлены другие аминокислоты   (до 22-х), азотистые основания – </a:t>
            </a:r>
            <a:r>
              <a:rPr lang="ru-RU" b="1" dirty="0" err="1" smtClean="0"/>
              <a:t>аденин</a:t>
            </a:r>
            <a:r>
              <a:rPr lang="ru-RU" b="1" dirty="0" smtClean="0"/>
              <a:t> и гуанин, сложные сахара.</a:t>
            </a:r>
          </a:p>
          <a:p>
            <a:endParaRPr lang="ru-RU" b="1" dirty="0" smtClean="0"/>
          </a:p>
          <a:p>
            <a:r>
              <a:rPr lang="ru-RU" b="1" dirty="0"/>
              <a:t> </a:t>
            </a:r>
            <a:r>
              <a:rPr lang="ru-RU" sz="2400" b="1" dirty="0" smtClean="0">
                <a:solidFill>
                  <a:srgbClr val="FF0000"/>
                </a:solidFill>
              </a:rPr>
              <a:t>Вывод</a:t>
            </a:r>
            <a:r>
              <a:rPr lang="ru-RU" sz="2400" b="1" dirty="0" smtClean="0"/>
              <a:t>: большинство необходимых для жизни молекул могут синтезироватьс</a:t>
            </a:r>
            <a:r>
              <a:rPr lang="ru-RU" sz="2400" b="1" dirty="0"/>
              <a:t>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абиогенно</a:t>
            </a:r>
            <a:r>
              <a:rPr lang="ru-RU" sz="2400" b="1" dirty="0" smtClean="0"/>
              <a:t> в условиях древней Земли.</a:t>
            </a:r>
          </a:p>
          <a:p>
            <a:endParaRPr lang="ru-RU" b="1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184" y="685800"/>
            <a:ext cx="5539153" cy="5926015"/>
          </a:xfrm>
        </p:spPr>
      </p:pic>
    </p:spTree>
    <p:extLst>
      <p:ext uri="{BB962C8B-B14F-4D97-AF65-F5344CB8AC3E}">
        <p14:creationId xmlns:p14="http://schemas.microsoft.com/office/powerpoint/2010/main" val="10321292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23191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Древнейшая атмосфера Земли – другая!</a:t>
            </a:r>
            <a:endParaRPr lang="ru-RU" sz="28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65" y="782760"/>
            <a:ext cx="7973582" cy="5934075"/>
          </a:xfrm>
        </p:spPr>
      </p:pic>
      <p:sp>
        <p:nvSpPr>
          <p:cNvPr id="5" name="TextBox 4"/>
          <p:cNvSpPr txBox="1"/>
          <p:nvPr/>
        </p:nvSpPr>
        <p:spPr>
          <a:xfrm flipH="1">
            <a:off x="8398411" y="826477"/>
            <a:ext cx="3590324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  </a:t>
            </a:r>
            <a:r>
              <a:rPr lang="ru-RU" sz="2000" b="1" dirty="0" smtClean="0"/>
              <a:t>По современным данным древнейшая атмосфера Земли имела </a:t>
            </a:r>
            <a:r>
              <a:rPr lang="ru-RU" sz="2000" b="1" dirty="0" smtClean="0">
                <a:solidFill>
                  <a:srgbClr val="FF0000"/>
                </a:solidFill>
              </a:rPr>
              <a:t>другой </a:t>
            </a:r>
            <a:r>
              <a:rPr lang="ru-RU" sz="2000" b="1" dirty="0" smtClean="0"/>
              <a:t>состав, чем тот который использовался в опытах Миллера-</a:t>
            </a:r>
            <a:r>
              <a:rPr lang="ru-RU" sz="2000" b="1" dirty="0" err="1" smtClean="0"/>
              <a:t>Юри</a:t>
            </a:r>
            <a:r>
              <a:rPr lang="ru-RU" sz="2000" b="1" dirty="0" smtClean="0"/>
              <a:t>, а именно:</a:t>
            </a:r>
          </a:p>
          <a:p>
            <a:r>
              <a:rPr lang="ru-RU" sz="2000" b="1" dirty="0" smtClean="0"/>
              <a:t>95-98% углекислого газа (СО₂),</a:t>
            </a:r>
          </a:p>
          <a:p>
            <a:r>
              <a:rPr lang="ru-RU" sz="2000" b="1" dirty="0" smtClean="0"/>
              <a:t>2-4% азота (</a:t>
            </a:r>
            <a:r>
              <a:rPr lang="en-US" sz="2000" b="1" dirty="0" smtClean="0"/>
              <a:t>N₂) </a:t>
            </a:r>
            <a:r>
              <a:rPr lang="ru-RU" sz="2000" b="1" dirty="0" smtClean="0"/>
              <a:t>и малые количества сернистого газа и аргона.</a:t>
            </a:r>
          </a:p>
          <a:p>
            <a:r>
              <a:rPr lang="ru-RU" sz="2000" b="1" dirty="0" smtClean="0"/>
              <a:t>     Из такой смеси в аппарате  Миллера-</a:t>
            </a:r>
            <a:r>
              <a:rPr lang="ru-RU" sz="2000" b="1" dirty="0" err="1" smtClean="0"/>
              <a:t>Юри</a:t>
            </a:r>
            <a:r>
              <a:rPr lang="ru-RU" sz="2000" b="1" dirty="0" smtClean="0"/>
              <a:t> органика не </a:t>
            </a:r>
            <a:r>
              <a:rPr lang="ru-RU" sz="2000" b="1" dirty="0" err="1" smtClean="0"/>
              <a:t>образутся</a:t>
            </a:r>
            <a:r>
              <a:rPr lang="ru-RU" sz="2000" b="1" dirty="0" smtClean="0"/>
              <a:t>.</a:t>
            </a:r>
          </a:p>
          <a:p>
            <a:r>
              <a:rPr lang="ru-RU" sz="2000" b="1" dirty="0" smtClean="0"/>
              <a:t>     Эти опыты </a:t>
            </a:r>
            <a:r>
              <a:rPr lang="ru-RU" sz="2000" b="1" dirty="0" smtClean="0"/>
              <a:t>Миллера-</a:t>
            </a:r>
            <a:r>
              <a:rPr lang="ru-RU" sz="2000" b="1" dirty="0" err="1" smtClean="0"/>
              <a:t>Юри</a:t>
            </a:r>
            <a:r>
              <a:rPr lang="ru-RU" sz="2000" b="1" dirty="0" smtClean="0"/>
              <a:t> скорее </a:t>
            </a:r>
            <a:r>
              <a:rPr lang="ru-RU" sz="2000" b="1" dirty="0" smtClean="0"/>
              <a:t>объясняют происхождение аминокислот в метеоритах. 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3766815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61547"/>
            <a:ext cx="10515600" cy="958361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Проблема «</a:t>
            </a:r>
            <a:r>
              <a:rPr lang="ru-RU" sz="2800" b="1" dirty="0" err="1" smtClean="0">
                <a:solidFill>
                  <a:srgbClr val="FF0000"/>
                </a:solidFill>
                <a:latin typeface="+mn-lt"/>
              </a:rPr>
              <a:t>хиральной</a:t>
            </a:r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 чистоты» аминокислот и нуклеотидов</a:t>
            </a:r>
            <a:endParaRPr lang="ru-RU" sz="28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654" y="808892"/>
            <a:ext cx="5588977" cy="383344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1998" y="808893"/>
            <a:ext cx="45719" cy="383344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5846" y="4642337"/>
            <a:ext cx="1171135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  </a:t>
            </a:r>
            <a:r>
              <a:rPr lang="ru-RU" sz="2000" b="1" dirty="0" smtClean="0"/>
              <a:t>Изомеры – молекулы, имеющие одинаковый состав, но отличающиеся друг от друга как левая и правая рука.</a:t>
            </a:r>
          </a:p>
          <a:p>
            <a:r>
              <a:rPr lang="ru-RU" sz="2000" b="1" dirty="0" smtClean="0"/>
              <a:t>Известно, что белки построены только из </a:t>
            </a:r>
            <a:r>
              <a:rPr lang="ru-RU" sz="2000" b="1" dirty="0" smtClean="0">
                <a:solidFill>
                  <a:srgbClr val="FF0000"/>
                </a:solidFill>
              </a:rPr>
              <a:t>левых</a:t>
            </a:r>
            <a:r>
              <a:rPr lang="ru-RU" sz="2000" b="1" dirty="0" smtClean="0"/>
              <a:t> (</a:t>
            </a:r>
            <a:r>
              <a:rPr lang="en-US" sz="2000" b="1" dirty="0" smtClean="0"/>
              <a:t>L-) </a:t>
            </a:r>
            <a:r>
              <a:rPr lang="ru-RU" sz="2000" b="1" dirty="0" smtClean="0"/>
              <a:t>изомеров, а входящие в состав нуклеиновых кислот  рибоза  или </a:t>
            </a:r>
            <a:r>
              <a:rPr lang="ru-RU" sz="2000" b="1" dirty="0" err="1" smtClean="0"/>
              <a:t>дезоксирибоза</a:t>
            </a:r>
            <a:r>
              <a:rPr lang="ru-RU" sz="2000" b="1" dirty="0" smtClean="0"/>
              <a:t> всегда </a:t>
            </a:r>
            <a:r>
              <a:rPr lang="ru-RU" sz="2000" b="1" dirty="0" smtClean="0">
                <a:solidFill>
                  <a:srgbClr val="FF0000"/>
                </a:solidFill>
              </a:rPr>
              <a:t>правые</a:t>
            </a:r>
            <a:r>
              <a:rPr lang="ru-RU" sz="2000" b="1" dirty="0" smtClean="0"/>
              <a:t> (</a:t>
            </a:r>
            <a:r>
              <a:rPr lang="en-US" sz="2000" b="1" dirty="0" smtClean="0"/>
              <a:t>D-)</a:t>
            </a:r>
            <a:r>
              <a:rPr lang="ru-RU" sz="2000" b="1" dirty="0" smtClean="0"/>
              <a:t> изомеры. Вещества, входящие в живые организмы – </a:t>
            </a:r>
            <a:r>
              <a:rPr lang="ru-RU" sz="2000" b="1" dirty="0" err="1" smtClean="0"/>
              <a:t>хирально</a:t>
            </a:r>
            <a:r>
              <a:rPr lang="ru-RU" sz="2000" b="1" dirty="0" smtClean="0"/>
              <a:t> чистые.</a:t>
            </a:r>
          </a:p>
          <a:p>
            <a:r>
              <a:rPr lang="ru-RU" sz="2000" b="1" dirty="0" smtClean="0"/>
              <a:t>     В опытах Миллера-</a:t>
            </a:r>
            <a:r>
              <a:rPr lang="ru-RU" sz="2000" b="1" dirty="0" err="1" smtClean="0"/>
              <a:t>Юри</a:t>
            </a:r>
            <a:r>
              <a:rPr lang="ru-RU" sz="2000" b="1" dirty="0" smtClean="0"/>
              <a:t> изомеры аминокислот и нуклеотидов всегда образовывались в </a:t>
            </a:r>
            <a:r>
              <a:rPr lang="ru-RU" sz="2000" b="1" dirty="0" smtClean="0">
                <a:solidFill>
                  <a:srgbClr val="FF0000"/>
                </a:solidFill>
              </a:rPr>
              <a:t>равных пропорциях</a:t>
            </a:r>
            <a:r>
              <a:rPr lang="ru-RU" sz="2000" b="1" dirty="0" smtClean="0"/>
              <a:t>.</a:t>
            </a:r>
            <a:endParaRPr lang="ru-RU" sz="2000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954" y="808893"/>
            <a:ext cx="5369169" cy="3956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8122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82061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Сложности теории абиогенеза: пропасть между живым и неживым - </a:t>
            </a:r>
            <a:br>
              <a:rPr lang="ru-RU" sz="2800" b="1" dirty="0" smtClean="0">
                <a:solidFill>
                  <a:srgbClr val="FF0000"/>
                </a:solidFill>
                <a:latin typeface="+mn-lt"/>
              </a:rPr>
            </a:br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парадокс «</a:t>
            </a:r>
            <a:r>
              <a:rPr lang="ru-RU" sz="2800" b="1" dirty="0" err="1" smtClean="0">
                <a:solidFill>
                  <a:srgbClr val="FF0000"/>
                </a:solidFill>
                <a:latin typeface="+mn-lt"/>
              </a:rPr>
              <a:t>неупрощаемой</a:t>
            </a:r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 сложности»</a:t>
            </a:r>
            <a:endParaRPr lang="ru-RU" sz="28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820615"/>
            <a:ext cx="4470399" cy="2149231"/>
          </a:xfrm>
          <a:prstGeom prst="rect">
            <a:avLst/>
          </a:prstGeom>
        </p:spPr>
      </p:pic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812307"/>
            <a:ext cx="7838830" cy="4045693"/>
          </a:xfrm>
        </p:spPr>
      </p:pic>
      <p:sp>
        <p:nvSpPr>
          <p:cNvPr id="10" name="TextBox 9"/>
          <p:cNvSpPr txBox="1"/>
          <p:nvPr/>
        </p:nvSpPr>
        <p:spPr>
          <a:xfrm>
            <a:off x="7838830" y="906585"/>
            <a:ext cx="4275015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  Главное свойство живых систем – их способность к самовоспроизведению (репликации).  </a:t>
            </a:r>
          </a:p>
          <a:p>
            <a:r>
              <a:rPr lang="ru-RU" b="1" dirty="0" smtClean="0"/>
              <a:t>     Но для начала эволюции уже (!) нужны достаточно сложные системы, способные к репликации.</a:t>
            </a:r>
          </a:p>
          <a:p>
            <a:r>
              <a:rPr lang="ru-RU" b="1" dirty="0" smtClean="0"/>
              <a:t>     Для </a:t>
            </a:r>
            <a:r>
              <a:rPr lang="ru-RU" b="1" dirty="0" smtClean="0">
                <a:solidFill>
                  <a:srgbClr val="FF0000"/>
                </a:solidFill>
              </a:rPr>
              <a:t>случайного</a:t>
            </a:r>
            <a:r>
              <a:rPr lang="ru-RU" b="1" dirty="0" smtClean="0"/>
              <a:t> появления первой живой клетки (самая простая из самовоспроизводящихся  систем) требуется гигантское время – много больше, чем возраст Вселенной (14 млрд. лет).</a:t>
            </a:r>
          </a:p>
          <a:p>
            <a:r>
              <a:rPr lang="ru-RU" b="1" dirty="0" smtClean="0"/>
              <a:t>     Это и есть парадокс «</a:t>
            </a:r>
            <a:r>
              <a:rPr lang="ru-RU" b="1" dirty="0" err="1" smtClean="0">
                <a:solidFill>
                  <a:srgbClr val="FF0000"/>
                </a:solidFill>
              </a:rPr>
              <a:t>неупрощаемой</a:t>
            </a:r>
            <a:r>
              <a:rPr lang="ru-RU" b="1" dirty="0" smtClean="0">
                <a:solidFill>
                  <a:srgbClr val="FF0000"/>
                </a:solidFill>
              </a:rPr>
              <a:t> сложности</a:t>
            </a:r>
            <a:r>
              <a:rPr lang="ru-RU" b="1" dirty="0" smtClean="0"/>
              <a:t>».</a:t>
            </a:r>
          </a:p>
          <a:p>
            <a:r>
              <a:rPr lang="ru-RU" b="1" dirty="0" smtClean="0"/>
              <a:t>     Знаменитый астрофизик Фред </a:t>
            </a:r>
            <a:r>
              <a:rPr lang="ru-RU" b="1" dirty="0" err="1" smtClean="0"/>
              <a:t>Хойл</a:t>
            </a:r>
            <a:r>
              <a:rPr lang="ru-RU" b="1" dirty="0" smtClean="0"/>
              <a:t>:</a:t>
            </a:r>
          </a:p>
          <a:p>
            <a:r>
              <a:rPr lang="ru-RU" b="1" dirty="0" smtClean="0"/>
              <a:t>«Случайное самозарождение жизни также вероятно, как и случайная сборка самолета «Боинг-747» при прохождении урагана через мусорную свалку».    </a:t>
            </a:r>
            <a:endParaRPr lang="ru-RU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134708" y="1031631"/>
            <a:ext cx="21726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b="1" dirty="0" smtClean="0">
                <a:solidFill>
                  <a:srgbClr val="FF0000"/>
                </a:solidFill>
              </a:rPr>
              <a:t>?</a:t>
            </a:r>
            <a:endParaRPr lang="ru-RU" sz="9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3844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13742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Национальное управление по аэронавтике и исследованию космического пространства (</a:t>
            </a:r>
            <a:r>
              <a:rPr lang="en-US" sz="2800" b="1" dirty="0" smtClean="0">
                <a:solidFill>
                  <a:srgbClr val="FF0000"/>
                </a:solidFill>
                <a:latin typeface="+mn-lt"/>
              </a:rPr>
              <a:t>NASA)</a:t>
            </a:r>
            <a:endParaRPr lang="ru-RU" sz="28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956" y="1137424"/>
            <a:ext cx="4828478" cy="389177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4681" y="1137424"/>
            <a:ext cx="4862527" cy="38917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9932" y="5352585"/>
            <a:ext cx="1137424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В рамках «экзобиологической программы» </a:t>
            </a:r>
            <a:r>
              <a:rPr lang="en-US" b="1" dirty="0" smtClean="0"/>
              <a:t>NASA</a:t>
            </a:r>
            <a:r>
              <a:rPr lang="ru-RU" b="1" dirty="0" smtClean="0"/>
              <a:t>  путем опроса большого числа биологов и биофизиков было принято следующее определение, что считать ЖИЗНЬЮ:</a:t>
            </a:r>
          </a:p>
          <a:p>
            <a:endParaRPr lang="ru-RU" b="1" dirty="0" smtClean="0"/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«ЖИЗНЬ – это химическая система, способная к эволюции по Дарвину» 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9932" y="6645247"/>
            <a:ext cx="82721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А как быть с компьютерными программами эволюционного программирования?</a:t>
            </a:r>
            <a:endParaRPr lang="ru-RU" sz="1200" b="1" dirty="0"/>
          </a:p>
        </p:txBody>
      </p:sp>
    </p:spTree>
    <p:extLst>
      <p:ext uri="{BB962C8B-B14F-4D97-AF65-F5344CB8AC3E}">
        <p14:creationId xmlns:p14="http://schemas.microsoft.com/office/powerpoint/2010/main" val="42898755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06584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Научный спор: </a:t>
            </a:r>
            <a:r>
              <a:rPr lang="ru-RU" sz="2800" b="1" dirty="0" err="1" smtClean="0">
                <a:solidFill>
                  <a:srgbClr val="FF0000"/>
                </a:solidFill>
                <a:latin typeface="+mn-lt"/>
              </a:rPr>
              <a:t>И.С.Шкловский</a:t>
            </a:r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 против </a:t>
            </a:r>
            <a:r>
              <a:rPr lang="ru-RU" sz="2800" b="1" dirty="0" err="1" smtClean="0">
                <a:solidFill>
                  <a:srgbClr val="FF0000"/>
                </a:solidFill>
                <a:latin typeface="+mn-lt"/>
              </a:rPr>
              <a:t>А.И.Опарина</a:t>
            </a:r>
            <a:endParaRPr lang="ru-RU" sz="28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6308" y="765908"/>
            <a:ext cx="2243992" cy="327464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787900" y="6857999"/>
            <a:ext cx="2616200" cy="4571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893" y="765908"/>
            <a:ext cx="2565341" cy="320430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236308" y="4290646"/>
            <a:ext cx="686972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Жизнь зародилась в т.наз. «</a:t>
            </a:r>
            <a:r>
              <a:rPr lang="ru-RU" b="1" dirty="0" smtClean="0">
                <a:solidFill>
                  <a:srgbClr val="FF0000"/>
                </a:solidFill>
              </a:rPr>
              <a:t>первичном бульоне (супе)» </a:t>
            </a:r>
            <a:r>
              <a:rPr lang="ru-RU" b="1" dirty="0"/>
              <a:t>-</a:t>
            </a:r>
            <a:r>
              <a:rPr lang="ru-RU" b="1" dirty="0" smtClean="0"/>
              <a:t> растворе аминокислот</a:t>
            </a:r>
            <a:r>
              <a:rPr lang="ru-RU" b="1" dirty="0"/>
              <a:t>,</a:t>
            </a:r>
            <a:r>
              <a:rPr lang="ru-RU" b="1" dirty="0" smtClean="0"/>
              <a:t> азотистых оснований и жиров. Водный бульон образовался из более простых соединений – водорода, метана, аммиака при высоких температурах под действием грозовых разрядов, вулканической активности  и  ультрафиолетового излучения Солнца. Главный признак жизни – обмен веществ между  жировыми </a:t>
            </a:r>
            <a:r>
              <a:rPr lang="ru-RU" b="1" dirty="0" err="1" smtClean="0"/>
              <a:t>микрокаплями</a:t>
            </a:r>
            <a:r>
              <a:rPr lang="ru-RU" b="1" dirty="0" smtClean="0"/>
              <a:t> (коацерватами) и окружающей средой.  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85969" y="4110892"/>
            <a:ext cx="495495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В гипотезе Опарина не уделялось никакого серьезного внимания </a:t>
            </a:r>
            <a:r>
              <a:rPr lang="ru-RU" b="1" dirty="0" smtClean="0">
                <a:solidFill>
                  <a:srgbClr val="FF0000"/>
                </a:solidFill>
              </a:rPr>
              <a:t>происхождению генетической информации. </a:t>
            </a:r>
          </a:p>
          <a:p>
            <a:r>
              <a:rPr lang="ru-RU" b="1" dirty="0" smtClean="0"/>
              <a:t>Жизнь возникла только тогда, когда начала действовать самовоспроизводящаяся система (фабрика-автомат) копирования (репликации) генетической информации.  Качественный скачок от живого к неживому гипотеза Опарина-</a:t>
            </a:r>
            <a:r>
              <a:rPr lang="ru-RU" b="1" smtClean="0"/>
              <a:t>Холдейна </a:t>
            </a:r>
            <a:r>
              <a:rPr lang="ru-RU" b="1" dirty="0" smtClean="0"/>
              <a:t>совершенно не объясняет. </a:t>
            </a:r>
          </a:p>
          <a:p>
            <a:r>
              <a:rPr lang="ru-RU" b="1" dirty="0" smtClean="0"/>
              <a:t> </a:t>
            </a:r>
            <a:endParaRPr lang="ru-RU" b="1" dirty="0"/>
          </a:p>
        </p:txBody>
      </p:sp>
      <p:sp>
        <p:nvSpPr>
          <p:cNvPr id="9" name="TextBox 8"/>
          <p:cNvSpPr txBox="1"/>
          <p:nvPr/>
        </p:nvSpPr>
        <p:spPr>
          <a:xfrm>
            <a:off x="0" y="906585"/>
            <a:ext cx="15708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Основатель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школы</a:t>
            </a:r>
          </a:p>
          <a:p>
            <a:r>
              <a:rPr lang="ru-RU" b="1" dirty="0">
                <a:solidFill>
                  <a:srgbClr val="FF0000"/>
                </a:solidFill>
              </a:rPr>
              <a:t>с</a:t>
            </a:r>
            <a:r>
              <a:rPr lang="ru-RU" b="1" dirty="0" smtClean="0">
                <a:solidFill>
                  <a:srgbClr val="FF0000"/>
                </a:solidFill>
              </a:rPr>
              <a:t>овременной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астрофизики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56738" y="906585"/>
            <a:ext cx="204763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Автор гипотезы </a:t>
            </a:r>
          </a:p>
          <a:p>
            <a:r>
              <a:rPr lang="ru-RU" b="1" dirty="0">
                <a:solidFill>
                  <a:srgbClr val="FF0000"/>
                </a:solidFill>
              </a:rPr>
              <a:t>п</a:t>
            </a:r>
            <a:r>
              <a:rPr lang="ru-RU" b="1" dirty="0" smtClean="0">
                <a:solidFill>
                  <a:srgbClr val="FF0000"/>
                </a:solidFill>
              </a:rPr>
              <a:t>роисхождения жизни путем </a:t>
            </a:r>
          </a:p>
          <a:p>
            <a:r>
              <a:rPr lang="ru-RU" b="1" dirty="0">
                <a:solidFill>
                  <a:srgbClr val="FF0000"/>
                </a:solidFill>
              </a:rPr>
              <a:t>а</a:t>
            </a:r>
            <a:r>
              <a:rPr lang="ru-RU" b="1" dirty="0" smtClean="0">
                <a:solidFill>
                  <a:srgbClr val="FF0000"/>
                </a:solidFill>
              </a:rPr>
              <a:t>биогенеза -  перехода химической эволюции в биологическую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60840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502</TotalTime>
  <Words>2201</Words>
  <Application>Microsoft Office PowerPoint</Application>
  <PresentationFormat>Широкоэкранный</PresentationFormat>
  <Paragraphs>170</Paragraphs>
  <Slides>30</Slides>
  <Notes>5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5" baseType="lpstr">
      <vt:lpstr>Arial</vt:lpstr>
      <vt:lpstr>Calibri</vt:lpstr>
      <vt:lpstr>Calibri Light</vt:lpstr>
      <vt:lpstr>Тема Office</vt:lpstr>
      <vt:lpstr>Документ</vt:lpstr>
      <vt:lpstr>Лекция 6</vt:lpstr>
      <vt:lpstr>Главные предпосылки возникновения жизни на Земле</vt:lpstr>
      <vt:lpstr>Абиогенез – происхождение живого из неживого</vt:lpstr>
      <vt:lpstr>Экспериментальное подтверждение гипотезы абиогенеза</vt:lpstr>
      <vt:lpstr>Древнейшая атмосфера Земли – другая!</vt:lpstr>
      <vt:lpstr>Проблема «хиральной чистоты» аминокислот и нуклеотидов</vt:lpstr>
      <vt:lpstr>Сложности теории абиогенеза: пропасть между живым и неживым -  парадокс «неупрощаемой сложности»</vt:lpstr>
      <vt:lpstr>Национальное управление по аэронавтике и исследованию космического пространства (NASA)</vt:lpstr>
      <vt:lpstr>Научный спор: И.С.Шкловский против А.И.Опарина</vt:lpstr>
      <vt:lpstr>Нужны новые прорывные идеи!</vt:lpstr>
      <vt:lpstr>Вероятность самопроизвольного возникновения простейшей репликативной системы</vt:lpstr>
      <vt:lpstr>Определение понятия «ген»</vt:lpstr>
      <vt:lpstr>Главные свойства генов:  1. Стабильность</vt:lpstr>
      <vt:lpstr>Главные свойства генов: 2. Изменчивость </vt:lpstr>
      <vt:lpstr>Факторы, вызывающие мутации</vt:lpstr>
      <vt:lpstr>Мутации</vt:lpstr>
      <vt:lpstr> Молекулярные часы-1</vt:lpstr>
      <vt:lpstr>Молекулярные часы-2</vt:lpstr>
      <vt:lpstr>Главные свойства генов:  1+2.  Стабильность &amp; Лабильность</vt:lpstr>
      <vt:lpstr>Главные свойства генов: 3. Многократная повторяемость (амплификация)</vt:lpstr>
      <vt:lpstr>Главные свойства генов: 4. Множественность форм </vt:lpstr>
      <vt:lpstr>Главные свойства генов: 5. Экспрессивность</vt:lpstr>
      <vt:lpstr>Главные свойства генов: 6. Плейотропия</vt:lpstr>
      <vt:lpstr>Альтернативный сплайсинг </vt:lpstr>
      <vt:lpstr>Ген в гене (генная матрешка)</vt:lpstr>
      <vt:lpstr>Перекрывание генных текстов</vt:lpstr>
      <vt:lpstr>Дупликации генов</vt:lpstr>
      <vt:lpstr>ПРОЕКТ «ГЕНОМ ЧЕЛОВЕКА»</vt:lpstr>
      <vt:lpstr>Лайнус Полинг</vt:lpstr>
      <vt:lpstr>Лекция 6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Лекция 6</dc:title>
  <dc:creator>Кирилл</dc:creator>
  <cp:lastModifiedBy>Кирилл</cp:lastModifiedBy>
  <cp:revision>37</cp:revision>
  <dcterms:created xsi:type="dcterms:W3CDTF">2020-08-02T13:16:35Z</dcterms:created>
  <dcterms:modified xsi:type="dcterms:W3CDTF">2020-10-15T17:14:47Z</dcterms:modified>
</cp:coreProperties>
</file>