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1" r:id="rId9"/>
    <p:sldId id="265" r:id="rId10"/>
    <p:sldId id="260" r:id="rId11"/>
    <p:sldId id="266" r:id="rId12"/>
    <p:sldId id="268" r:id="rId13"/>
    <p:sldId id="270" r:id="rId14"/>
    <p:sldId id="269" r:id="rId15"/>
    <p:sldId id="267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0" r:id="rId24"/>
    <p:sldId id="278" r:id="rId25"/>
    <p:sldId id="279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2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7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6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9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3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4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2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7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D2406-CEAE-457C-A85A-4B03F588B032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162-D3F2-4B4A-B44D-26AFCC336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1445"/>
            <a:ext cx="9144000" cy="80288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4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962615"/>
            <a:ext cx="9144000" cy="44381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1" y="1516568"/>
            <a:ext cx="8285356" cy="519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8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646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Кто первый станет автором величайшего открытия в биологии?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(к вопросу о научном шпионаже)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75" y="1058932"/>
            <a:ext cx="4064000" cy="29337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77" y="1058932"/>
            <a:ext cx="1990840" cy="2933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9" y="975929"/>
            <a:ext cx="2612571" cy="3099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3" y="4365693"/>
            <a:ext cx="2546892" cy="2475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78" y="4538527"/>
            <a:ext cx="2996193" cy="2129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948" y="4108656"/>
            <a:ext cx="116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Морис </a:t>
            </a:r>
            <a:r>
              <a:rPr lang="ru-RU" b="1" dirty="0" err="1" smtClean="0"/>
              <a:t>Уилкинс</a:t>
            </a:r>
            <a:r>
              <a:rPr lang="ru-RU" b="1" dirty="0" smtClean="0"/>
              <a:t>                            Френсис Крик    </a:t>
            </a:r>
            <a:r>
              <a:rPr lang="en-US" b="1" dirty="0" smtClean="0"/>
              <a:t>&amp;</a:t>
            </a:r>
            <a:r>
              <a:rPr lang="ru-RU" b="1" dirty="0" smtClean="0"/>
              <a:t>         Джеймс Уотсон                              </a:t>
            </a:r>
            <a:r>
              <a:rPr lang="ru-RU" b="1" dirty="0" err="1" smtClean="0"/>
              <a:t>Розалинда</a:t>
            </a:r>
            <a:r>
              <a:rPr lang="ru-RU" b="1" dirty="0" smtClean="0"/>
              <a:t> Франклин                                      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545444" y="5051502"/>
            <a:ext cx="230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Лайнус</a:t>
            </a:r>
            <a:r>
              <a:rPr lang="ru-RU" b="1" dirty="0" smtClean="0"/>
              <a:t> </a:t>
            </a:r>
            <a:r>
              <a:rPr lang="ru-RU" b="1" dirty="0" err="1" smtClean="0"/>
              <a:t>Полинг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406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3" y="78060"/>
            <a:ext cx="11630722" cy="11039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науке (в отличие от спорта) не бывает ни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еребряных, ни бронзовых медалей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6" y="1182030"/>
            <a:ext cx="5713142" cy="5118409"/>
          </a:xfrm>
        </p:spPr>
      </p:pic>
      <p:sp>
        <p:nvSpPr>
          <p:cNvPr id="5" name="TextBox 4"/>
          <p:cNvSpPr txBox="1"/>
          <p:nvPr/>
        </p:nvSpPr>
        <p:spPr>
          <a:xfrm>
            <a:off x="122663" y="2152185"/>
            <a:ext cx="100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Ф.Крик</a:t>
            </a:r>
            <a:r>
              <a:rPr lang="ru-RU" b="1" dirty="0" smtClean="0"/>
              <a:t> – 37 лет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41073"/>
            <a:ext cx="123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Д.Уотсон</a:t>
            </a:r>
            <a:r>
              <a:rPr lang="ru-RU" b="1" dirty="0" smtClean="0"/>
              <a:t> –</a:t>
            </a:r>
          </a:p>
          <a:p>
            <a:r>
              <a:rPr lang="ru-RU" b="1" dirty="0" smtClean="0"/>
              <a:t>25 лет,</a:t>
            </a:r>
          </a:p>
          <a:p>
            <a:r>
              <a:rPr lang="ru-RU" b="1" dirty="0" smtClean="0"/>
              <a:t>лаборант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41" y="1048214"/>
            <a:ext cx="4806176" cy="52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4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Рибоза 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дезоксирибоза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764694"/>
            <a:ext cx="11423588" cy="4070195"/>
          </a:xfrm>
        </p:spPr>
      </p:pic>
      <p:sp>
        <p:nvSpPr>
          <p:cNvPr id="5" name="TextBox 4"/>
          <p:cNvSpPr txBox="1"/>
          <p:nvPr/>
        </p:nvSpPr>
        <p:spPr>
          <a:xfrm>
            <a:off x="657922" y="5285678"/>
            <a:ext cx="1114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</a:t>
            </a:r>
            <a:r>
              <a:rPr lang="el-GR" sz="2000" b="1" dirty="0" smtClean="0"/>
              <a:t>β</a:t>
            </a:r>
            <a:r>
              <a:rPr lang="ru-RU" sz="2000" b="1" dirty="0" smtClean="0"/>
              <a:t>-</a:t>
            </a:r>
            <a:r>
              <a:rPr lang="en-US" sz="2000" b="1" dirty="0" smtClean="0"/>
              <a:t>D-</a:t>
            </a:r>
            <a:r>
              <a:rPr lang="ru-RU" sz="2000" b="1" dirty="0" err="1" smtClean="0"/>
              <a:t>дезоксирибоза</a:t>
            </a:r>
            <a:r>
              <a:rPr lang="ru-RU" sz="2000" b="1" dirty="0" smtClean="0"/>
              <a:t>                                                                                                   </a:t>
            </a:r>
            <a:r>
              <a:rPr lang="el-GR" sz="2000" b="1" dirty="0" smtClean="0"/>
              <a:t>β</a:t>
            </a:r>
            <a:r>
              <a:rPr lang="ru-RU" sz="2000" b="1" dirty="0" smtClean="0"/>
              <a:t>-</a:t>
            </a:r>
            <a:r>
              <a:rPr lang="en-US" sz="2000" b="1" dirty="0" smtClean="0"/>
              <a:t>D-</a:t>
            </a:r>
            <a:r>
              <a:rPr lang="ru-RU" sz="2000" b="1" dirty="0" smtClean="0"/>
              <a:t>рибоза                                                                                                        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5780" y="5685788"/>
            <a:ext cx="11555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Греческая буква </a:t>
            </a:r>
            <a:r>
              <a:rPr lang="el-GR" sz="2000" b="1" dirty="0" smtClean="0"/>
              <a:t>β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бэта</a:t>
            </a:r>
            <a:r>
              <a:rPr lang="ru-RU" sz="2000" b="1" dirty="0" smtClean="0"/>
              <a:t>) означает, что гидроксильная группа –ОН при атоме С (положение 1) находится </a:t>
            </a:r>
            <a:r>
              <a:rPr lang="ru-RU" sz="2000" b="1" dirty="0" smtClean="0">
                <a:solidFill>
                  <a:srgbClr val="FF0000"/>
                </a:solidFill>
              </a:rPr>
              <a:t>над </a:t>
            </a:r>
            <a:r>
              <a:rPr lang="ru-RU" sz="2000" b="1" dirty="0" smtClean="0"/>
              <a:t>плоскостью кольца по отношению к группе –ОН (или атому Н) при атоме С (положение 2), которая находится </a:t>
            </a:r>
            <a:r>
              <a:rPr lang="ru-RU" sz="2000" b="1" dirty="0" smtClean="0">
                <a:solidFill>
                  <a:srgbClr val="FF0000"/>
                </a:solidFill>
              </a:rPr>
              <a:t>под</a:t>
            </a:r>
            <a:r>
              <a:rPr lang="ru-RU" sz="2000" b="1" dirty="0" smtClean="0"/>
              <a:t> плоскостью кольца. Буква </a:t>
            </a:r>
            <a:r>
              <a:rPr lang="en-US" sz="2000" b="1" dirty="0" smtClean="0"/>
              <a:t>D </a:t>
            </a:r>
            <a:r>
              <a:rPr lang="ru-RU" sz="2000" b="1" dirty="0" smtClean="0"/>
              <a:t>означает </a:t>
            </a:r>
            <a:r>
              <a:rPr lang="ru-RU" sz="2000" b="1" dirty="0" err="1" smtClean="0">
                <a:solidFill>
                  <a:srgbClr val="FF0000"/>
                </a:solidFill>
              </a:rPr>
              <a:t>хиральность</a:t>
            </a:r>
            <a:r>
              <a:rPr lang="ru-RU" sz="2000" b="1" dirty="0" smtClean="0"/>
              <a:t> всей молекулы.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4482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rgbClr val="FF0000"/>
                </a:solidFill>
                <a:latin typeface="+mn-lt"/>
              </a:rPr>
              <a:t>α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- и </a:t>
            </a:r>
            <a:r>
              <a:rPr lang="el-GR" sz="3600" b="1" dirty="0" smtClean="0">
                <a:solidFill>
                  <a:srgbClr val="FF0000"/>
                </a:solidFill>
                <a:latin typeface="+mn-lt"/>
              </a:rPr>
              <a:t>β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- формы  углеводов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73" y="1494263"/>
            <a:ext cx="10359483" cy="4460488"/>
          </a:xfrm>
        </p:spPr>
      </p:pic>
    </p:spTree>
    <p:extLst>
      <p:ext uri="{BB962C8B-B14F-4D97-AF65-F5344CB8AC3E}">
        <p14:creationId xmlns:p14="http://schemas.microsoft.com/office/powerpoint/2010/main" val="387757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791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Хиральность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: 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L-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D-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изомеры углеводов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" y="774681"/>
            <a:ext cx="4282068" cy="33178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39" y="774681"/>
            <a:ext cx="4876800" cy="33178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4675729"/>
            <a:ext cx="4086573" cy="199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3873" y="4404732"/>
            <a:ext cx="7081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</a:t>
            </a:r>
            <a:r>
              <a:rPr lang="ru-RU" sz="2000" b="1" dirty="0" err="1" smtClean="0"/>
              <a:t>Хиральность</a:t>
            </a:r>
            <a:r>
              <a:rPr lang="ru-RU" sz="2000" b="1" dirty="0" smtClean="0"/>
              <a:t> – свойство молекулы не совпадать со своим зеркальным отражением. В </a:t>
            </a:r>
            <a:r>
              <a:rPr lang="ru-RU" sz="2000" b="1" dirty="0" err="1" smtClean="0"/>
              <a:t>биомолекулах</a:t>
            </a:r>
            <a:r>
              <a:rPr lang="ru-RU" sz="2000" b="1" dirty="0" smtClean="0"/>
              <a:t> имеется по крайней мере один </a:t>
            </a:r>
            <a:r>
              <a:rPr lang="ru-RU" sz="2000" b="1" dirty="0" smtClean="0">
                <a:solidFill>
                  <a:srgbClr val="FF0000"/>
                </a:solidFill>
              </a:rPr>
              <a:t>асимметрический атом С </a:t>
            </a:r>
            <a:r>
              <a:rPr lang="ru-RU" sz="2000" b="1" dirty="0" smtClean="0"/>
              <a:t>(или </a:t>
            </a:r>
            <a:r>
              <a:rPr lang="en-US" sz="2000" b="1" dirty="0" smtClean="0"/>
              <a:t>chiral center) </a:t>
            </a:r>
            <a:r>
              <a:rPr lang="ru-RU" sz="2000" b="1" dirty="0" smtClean="0"/>
              <a:t>– атом углерода, соединенный с 4-мя различными атомами или группами атомов (заместителями). Такой атом находится в центре тетраэдра, а заместители – в вершинах тетраэдра.</a:t>
            </a:r>
            <a:endParaRPr lang="ru-RU" sz="2000" b="1" dirty="0"/>
          </a:p>
        </p:txBody>
      </p:sp>
      <p:sp>
        <p:nvSpPr>
          <p:cNvPr id="7" name="Стрелка влево 6"/>
          <p:cNvSpPr/>
          <p:nvPr/>
        </p:nvSpPr>
        <p:spPr>
          <a:xfrm rot="19520745">
            <a:off x="1394901" y="4956025"/>
            <a:ext cx="1496019" cy="398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14422" y="4293220"/>
            <a:ext cx="30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Chiral center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436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63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Азотистые основания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602167"/>
            <a:ext cx="7159083" cy="6066262"/>
          </a:xfrm>
        </p:spPr>
      </p:pic>
      <p:sp>
        <p:nvSpPr>
          <p:cNvPr id="7" name="TextBox 6"/>
          <p:cNvSpPr txBox="1"/>
          <p:nvPr/>
        </p:nvSpPr>
        <p:spPr>
          <a:xfrm>
            <a:off x="7672038" y="1003610"/>
            <a:ext cx="42374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Азотистые основания – органические соединения, производные:</a:t>
            </a:r>
          </a:p>
          <a:p>
            <a:r>
              <a:rPr lang="ru-RU" sz="2400" b="1" dirty="0" smtClean="0"/>
              <a:t>1. Пурина – </a:t>
            </a:r>
            <a:r>
              <a:rPr lang="ru-RU" sz="2400" b="1" dirty="0" err="1" smtClean="0"/>
              <a:t>аденин</a:t>
            </a:r>
            <a:r>
              <a:rPr lang="ru-RU" sz="2400" b="1" dirty="0" smtClean="0"/>
              <a:t> (А) и гуанин (Г).</a:t>
            </a:r>
          </a:p>
          <a:p>
            <a:r>
              <a:rPr lang="ru-RU" sz="2400" b="1" dirty="0" smtClean="0"/>
              <a:t>2. Пиримидина – </a:t>
            </a:r>
            <a:r>
              <a:rPr lang="ru-RU" sz="2400" b="1" dirty="0" err="1" smtClean="0"/>
              <a:t>цитозин</a:t>
            </a:r>
            <a:r>
              <a:rPr lang="ru-RU" sz="2400" b="1" dirty="0" smtClean="0"/>
              <a:t> (Ц), </a:t>
            </a:r>
            <a:r>
              <a:rPr lang="ru-RU" sz="2400" b="1" dirty="0" err="1" smtClean="0"/>
              <a:t>тимин</a:t>
            </a:r>
            <a:r>
              <a:rPr lang="ru-RU" sz="2400" b="1" dirty="0" smtClean="0"/>
              <a:t> (Т) и </a:t>
            </a:r>
            <a:r>
              <a:rPr lang="ru-RU" sz="2400" b="1" dirty="0" err="1" smtClean="0"/>
              <a:t>урацил</a:t>
            </a:r>
            <a:r>
              <a:rPr lang="ru-RU" sz="2400" b="1" dirty="0" smtClean="0"/>
              <a:t> (У).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Тимин входит в состав только ДНК, а в составе РНК вместо него имеется </a:t>
            </a:r>
            <a:r>
              <a:rPr lang="ru-RU" sz="2400" b="1" dirty="0" err="1" smtClean="0"/>
              <a:t>урацил</a:t>
            </a:r>
            <a:r>
              <a:rPr lang="ru-RU" sz="2400" b="1" dirty="0" smtClean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5583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59"/>
            <a:ext cx="10515600" cy="858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Нуклеозиды. Схема образования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780584"/>
            <a:ext cx="11084312" cy="5140713"/>
          </a:xfrm>
        </p:spPr>
      </p:pic>
      <p:sp>
        <p:nvSpPr>
          <p:cNvPr id="7" name="TextBox 6"/>
          <p:cNvSpPr txBox="1"/>
          <p:nvPr/>
        </p:nvSpPr>
        <p:spPr>
          <a:xfrm>
            <a:off x="557561" y="6099717"/>
            <a:ext cx="1120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Нуклеозиды – азотистые основания, связанные с рибозой (в РНК) или </a:t>
            </a:r>
          </a:p>
          <a:p>
            <a:r>
              <a:rPr lang="ru-RU" sz="2400" b="1" dirty="0" smtClean="0"/>
              <a:t>с </a:t>
            </a:r>
            <a:r>
              <a:rPr lang="ru-RU" sz="2400" b="1" dirty="0" err="1" smtClean="0"/>
              <a:t>дезокси</a:t>
            </a:r>
            <a:r>
              <a:rPr lang="ru-RU" sz="2400" b="1" dirty="0" smtClean="0"/>
              <a:t>-рибозой (в ДНК).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17366" y="5464098"/>
            <a:ext cx="372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sz="2400" b="1" dirty="0" err="1" smtClean="0">
                <a:solidFill>
                  <a:srgbClr val="FF0000"/>
                </a:solidFill>
              </a:rPr>
              <a:t>Дезоксиаденозин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9590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Нуклеозиды. Структура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6" y="880945"/>
            <a:ext cx="11206974" cy="5765181"/>
          </a:xfrm>
        </p:spPr>
      </p:pic>
    </p:spTree>
    <p:extLst>
      <p:ext uri="{BB962C8B-B14F-4D97-AF65-F5344CB8AC3E}">
        <p14:creationId xmlns:p14="http://schemas.microsoft.com/office/powerpoint/2010/main" val="44489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52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Нуклеотиды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9" y="535259"/>
            <a:ext cx="5910146" cy="61220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434898"/>
            <a:ext cx="5086815" cy="5809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966" y="6244683"/>
            <a:ext cx="1169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Нуклеотиды – нуклеозиды, к которым присоединены остатки фосфорной кислоты. В составе нуклеиновых кислот образуют цепочки за счет образования фосфатных мостиков через атомы С‘ (положение 3) и С‘(положение 5).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85356" y="769434"/>
            <a:ext cx="326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5‘-</a:t>
            </a:r>
            <a:r>
              <a:rPr lang="ru-RU" b="1" dirty="0" smtClean="0"/>
              <a:t>конец (пять-штрих-конец)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28156" y="5843239"/>
            <a:ext cx="372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3‘-конец (три-штрих-конец)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4856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Две нуклеиновых кислоты – ДНК и РНК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970157"/>
            <a:ext cx="6021657" cy="5620214"/>
          </a:xfrm>
        </p:spPr>
      </p:pic>
      <p:sp>
        <p:nvSpPr>
          <p:cNvPr id="5" name="TextBox 4"/>
          <p:cNvSpPr txBox="1"/>
          <p:nvPr/>
        </p:nvSpPr>
        <p:spPr>
          <a:xfrm>
            <a:off x="6568067" y="1048215"/>
            <a:ext cx="55087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Нуклеотиды образуют полимерные цепочки, в которых чередуются остатки сахара и фосфата (</a:t>
            </a:r>
            <a:r>
              <a:rPr lang="ru-RU" b="1" dirty="0" err="1" smtClean="0"/>
              <a:t>сахаро</a:t>
            </a:r>
            <a:r>
              <a:rPr lang="ru-RU" b="1" dirty="0" smtClean="0"/>
              <a:t>-фосфатный остов), вбок от него торчат азотистые основания.</a:t>
            </a:r>
          </a:p>
          <a:p>
            <a:r>
              <a:rPr lang="ru-RU" b="1" dirty="0" smtClean="0"/>
              <a:t>     Такие структуры называются ДНК и РНК.</a:t>
            </a:r>
          </a:p>
          <a:p>
            <a:r>
              <a:rPr lang="ru-RU" b="1" dirty="0" smtClean="0"/>
              <a:t>     Четыре главных отличия ДНК и РНК:</a:t>
            </a:r>
          </a:p>
          <a:p>
            <a:r>
              <a:rPr lang="ru-RU" b="1" dirty="0" smtClean="0"/>
              <a:t>     1. ДНК имеет форму двойной спирали и используется для хранения генетической информации.</a:t>
            </a:r>
          </a:p>
          <a:p>
            <a:r>
              <a:rPr lang="ru-RU" b="1" dirty="0" smtClean="0"/>
              <a:t>     2. РНК почти всегда – </a:t>
            </a:r>
            <a:r>
              <a:rPr lang="ru-RU" b="1" dirty="0" err="1" smtClean="0"/>
              <a:t>одноцепочечная</a:t>
            </a:r>
            <a:r>
              <a:rPr lang="ru-RU" b="1" dirty="0" smtClean="0"/>
              <a:t> и используется для передачи генетической информации (исключение </a:t>
            </a:r>
            <a:r>
              <a:rPr lang="ru-RU" b="1" dirty="0" err="1" smtClean="0"/>
              <a:t>дцРНК</a:t>
            </a:r>
            <a:r>
              <a:rPr lang="ru-RU" b="1" dirty="0" smtClean="0"/>
              <a:t>-содержащие вирусы, например, </a:t>
            </a:r>
            <a:r>
              <a:rPr lang="ru-RU" b="1" dirty="0" err="1" smtClean="0"/>
              <a:t>ротавирус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  3. Вместо рибозы в ДНК входит </a:t>
            </a:r>
            <a:r>
              <a:rPr lang="ru-RU" b="1" dirty="0" err="1" smtClean="0"/>
              <a:t>дезоксирибоза</a:t>
            </a:r>
            <a:r>
              <a:rPr lang="ru-RU" b="1" dirty="0"/>
              <a:t> </a:t>
            </a:r>
            <a:r>
              <a:rPr lang="ru-RU" b="1" dirty="0" smtClean="0"/>
              <a:t>– сахар, имеющий на один атом О меньше.</a:t>
            </a:r>
          </a:p>
          <a:p>
            <a:r>
              <a:rPr lang="ru-RU" b="1" dirty="0" smtClean="0"/>
              <a:t>     4. ДНК и РНК отличаются составом азотистых оснований – фактически </a:t>
            </a:r>
            <a:r>
              <a:rPr lang="ru-RU" b="1" dirty="0" err="1" smtClean="0"/>
              <a:t>тимин</a:t>
            </a:r>
            <a:r>
              <a:rPr lang="ru-RU" b="1" dirty="0" smtClean="0"/>
              <a:t> (Т) в ДНК заменен </a:t>
            </a:r>
            <a:r>
              <a:rPr lang="ru-RU" b="1" dirty="0" err="1" smtClean="0"/>
              <a:t>урацилом</a:t>
            </a:r>
            <a:r>
              <a:rPr lang="ru-RU" b="1" dirty="0" smtClean="0"/>
              <a:t> (У) а РНК.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565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Краткая история открытия нуклеиновых кислот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0" y="961308"/>
            <a:ext cx="1847850" cy="2466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" y="3836020"/>
            <a:ext cx="2079547" cy="270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7737" y="869795"/>
            <a:ext cx="856413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1868-1869 гг</a:t>
            </a:r>
            <a:r>
              <a:rPr lang="ru-RU" b="1" dirty="0" smtClean="0">
                <a:solidFill>
                  <a:srgbClr val="FF0000"/>
                </a:solidFill>
              </a:rPr>
              <a:t>. Фридрих </a:t>
            </a:r>
            <a:r>
              <a:rPr lang="ru-RU" b="1" dirty="0" err="1" smtClean="0">
                <a:solidFill>
                  <a:srgbClr val="FF0000"/>
                </a:solidFill>
              </a:rPr>
              <a:t>Мишер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в возрасте 24 года открыл в лейкоцитах (белых кровяных клетках) новое вещество, содержащее фосфор. Оно было названо «нуклеин». </a:t>
            </a:r>
          </a:p>
          <a:p>
            <a:endParaRPr lang="ru-RU" b="1" dirty="0" smtClean="0"/>
          </a:p>
          <a:p>
            <a:r>
              <a:rPr lang="ru-RU" b="1" dirty="0" smtClean="0"/>
              <a:t>     Позже (1889 г.) студент </a:t>
            </a:r>
            <a:r>
              <a:rPr lang="ru-RU" b="1" dirty="0" err="1" smtClean="0"/>
              <a:t>Мишера</a:t>
            </a:r>
            <a:r>
              <a:rPr lang="ru-RU" b="1" dirty="0" smtClean="0"/>
              <a:t>, Рихард Альтман, определил, что это вещество является кислотой. По этой причине оно было названо «нуклеиновой кислотой», что очень раздражало </a:t>
            </a:r>
            <a:r>
              <a:rPr lang="ru-RU" b="1" dirty="0" err="1" smtClean="0"/>
              <a:t>Мишера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       1901 году </a:t>
            </a:r>
            <a:r>
              <a:rPr lang="ru-RU" b="1" dirty="0" smtClean="0">
                <a:solidFill>
                  <a:srgbClr val="FF0000"/>
                </a:solidFill>
              </a:rPr>
              <a:t>Альбрехтом </a:t>
            </a:r>
            <a:r>
              <a:rPr lang="ru-RU" b="1" dirty="0" err="1" smtClean="0">
                <a:solidFill>
                  <a:srgbClr val="FF0000"/>
                </a:solidFill>
              </a:rPr>
              <a:t>Косселем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было установлено, что «нуклеиновая кислота состоит всего из 4-х компонентов – азотистых оснований </a:t>
            </a:r>
            <a:r>
              <a:rPr lang="ru-RU" b="1" dirty="0" err="1" smtClean="0"/>
              <a:t>аденина</a:t>
            </a:r>
            <a:r>
              <a:rPr lang="ru-RU" b="1" dirty="0" smtClean="0"/>
              <a:t> (А), гуанина (Г), </a:t>
            </a:r>
            <a:r>
              <a:rPr lang="ru-RU" b="1" dirty="0" err="1" smtClean="0"/>
              <a:t>тимина</a:t>
            </a:r>
            <a:r>
              <a:rPr lang="ru-RU" b="1" dirty="0" smtClean="0"/>
              <a:t> (Т) и </a:t>
            </a:r>
            <a:r>
              <a:rPr lang="ru-RU" b="1" dirty="0" err="1" smtClean="0"/>
              <a:t>цитозина</a:t>
            </a:r>
            <a:r>
              <a:rPr lang="ru-RU" b="1" dirty="0" smtClean="0"/>
              <a:t> (Ц).  За свое открытие он в 1910 г. был стал Нобелевским лауреатом.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Многие исследователи  считали, что за счет такого малого числа оснований невозможно хранение огромного числа наследственных признаков в одной молекуле.</a:t>
            </a:r>
          </a:p>
          <a:p>
            <a:endParaRPr lang="ru-RU" b="1" dirty="0"/>
          </a:p>
          <a:p>
            <a:r>
              <a:rPr lang="ru-RU" b="1" dirty="0" smtClean="0"/>
              <a:t>     1938 г. </a:t>
            </a:r>
            <a:r>
              <a:rPr lang="ru-RU" b="1" dirty="0" smtClean="0">
                <a:solidFill>
                  <a:srgbClr val="FF0000"/>
                </a:solidFill>
              </a:rPr>
              <a:t>Вильям </a:t>
            </a:r>
            <a:r>
              <a:rPr lang="ru-RU" b="1" dirty="0" err="1" smtClean="0">
                <a:solidFill>
                  <a:srgbClr val="FF0000"/>
                </a:solidFill>
              </a:rPr>
              <a:t>Астбюри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получил первую рентгенограмму кристаллов ДНК, что явно указывало на  регулярное строение этой молекулы.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537" y="342828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Ф. </a:t>
            </a:r>
            <a:r>
              <a:rPr lang="ru-RU" b="1" dirty="0" err="1" smtClean="0"/>
              <a:t>Мишер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3890" y="6445405"/>
            <a:ext cx="1847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 </a:t>
            </a:r>
            <a:r>
              <a:rPr lang="ru-RU" b="1" dirty="0" err="1" smtClean="0"/>
              <a:t>Коссель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091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59"/>
            <a:ext cx="10515600" cy="7471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Электроотрицательность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985779"/>
            <a:ext cx="10950497" cy="4199538"/>
          </a:xfrm>
        </p:spPr>
      </p:pic>
      <p:sp>
        <p:nvSpPr>
          <p:cNvPr id="5" name="TextBox 4"/>
          <p:cNvSpPr txBox="1"/>
          <p:nvPr/>
        </p:nvSpPr>
        <p:spPr>
          <a:xfrm>
            <a:off x="245326" y="5263377"/>
            <a:ext cx="11641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Электроотрицательность</a:t>
            </a:r>
            <a:r>
              <a:rPr lang="ru-RU" sz="2000" b="1" dirty="0" smtClean="0"/>
              <a:t> (ЭО) – способность атома в молекуле оттягивать на себя электроны (электронную плотность) от других атомов. В рез-те на атоме </a:t>
            </a:r>
            <a:r>
              <a:rPr lang="en-US" sz="2000" b="1" dirty="0" smtClean="0"/>
              <a:t>Br </a:t>
            </a:r>
            <a:r>
              <a:rPr lang="ru-RU" sz="2000" b="1" dirty="0" smtClean="0"/>
              <a:t>образуется небольшой избыток отрицательного заряда (</a:t>
            </a:r>
            <a:r>
              <a:rPr lang="el-GR" sz="2000" b="1" dirty="0" smtClean="0"/>
              <a:t>δ</a:t>
            </a:r>
            <a:r>
              <a:rPr lang="el-GR" sz="2000" b="1" dirty="0" smtClean="0">
                <a:latin typeface="Calibri" panose="020F0502020204030204" pitchFamily="34" charset="0"/>
              </a:rPr>
              <a:t>⁻</a:t>
            </a:r>
            <a:r>
              <a:rPr lang="ru-RU" sz="2000" b="1" dirty="0" smtClean="0">
                <a:latin typeface="Calibri" panose="020F0502020204030204" pitchFamily="34" charset="0"/>
              </a:rPr>
              <a:t>), а на атоме Н – соответствующий избыток положительного заряда (</a:t>
            </a:r>
            <a:r>
              <a:rPr lang="el-GR" sz="2000" b="1" dirty="0" smtClean="0">
                <a:latin typeface="Calibri" panose="020F0502020204030204" pitchFamily="34" charset="0"/>
              </a:rPr>
              <a:t>δ⁺</a:t>
            </a:r>
            <a:r>
              <a:rPr lang="ru-RU" sz="2000" b="1" dirty="0" smtClean="0">
                <a:latin typeface="Calibri" panose="020F0502020204030204" pitchFamily="34" charset="0"/>
              </a:rPr>
              <a:t>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230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25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Типы ковалентных связей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613317"/>
            <a:ext cx="5895278" cy="6055112"/>
          </a:xfrm>
        </p:spPr>
      </p:pic>
      <p:sp>
        <p:nvSpPr>
          <p:cNvPr id="5" name="TextBox 4"/>
          <p:cNvSpPr txBox="1"/>
          <p:nvPr/>
        </p:nvSpPr>
        <p:spPr>
          <a:xfrm>
            <a:off x="6367346" y="613317"/>
            <a:ext cx="58246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Ковалентная связь </a:t>
            </a:r>
            <a:r>
              <a:rPr lang="ru-RU" sz="2000" b="1" dirty="0" smtClean="0"/>
              <a:t>– связь, образуемая между атомами общей парой электронов – по одному от каждого из двух атомов. Электроны этой пары принадлежат обоим атомам сразу.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Неполярная ковалентная связь </a:t>
            </a:r>
            <a:r>
              <a:rPr lang="ru-RU" sz="2000" b="1" dirty="0" smtClean="0"/>
              <a:t>– ковалентная связь, образованная атомами одного и того же элемента (у этих атомах одинаковая </a:t>
            </a:r>
            <a:r>
              <a:rPr lang="ru-RU" sz="2000" b="1" dirty="0" err="1" smtClean="0"/>
              <a:t>электроотрицательность</a:t>
            </a:r>
            <a:r>
              <a:rPr lang="ru-RU" sz="2000" b="1" dirty="0" smtClean="0"/>
              <a:t>). Электронная плотность  никуда не смещается</a:t>
            </a:r>
            <a:r>
              <a:rPr lang="en-US" sz="2000" b="1" dirty="0" smtClean="0"/>
              <a:t> </a:t>
            </a:r>
            <a:r>
              <a:rPr lang="ru-RU" sz="2000" b="1" dirty="0" smtClean="0"/>
              <a:t>(пример </a:t>
            </a:r>
            <a:r>
              <a:rPr lang="en-US" sz="2000" b="1" dirty="0" err="1" smtClean="0"/>
              <a:t>ClCl</a:t>
            </a:r>
            <a:r>
              <a:rPr lang="en-US" sz="2000" b="1" dirty="0" smtClean="0"/>
              <a:t>)</a:t>
            </a:r>
            <a:r>
              <a:rPr lang="ru-RU" sz="2000" b="1" dirty="0" smtClean="0"/>
              <a:t>. 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Полярная ковалентная связь </a:t>
            </a:r>
            <a:r>
              <a:rPr lang="ru-RU" sz="2000" b="1" dirty="0" smtClean="0"/>
              <a:t>– связь, образованная атомами разных элементов (различная </a:t>
            </a:r>
            <a:r>
              <a:rPr lang="ru-RU" sz="2000" b="1" dirty="0" err="1" smtClean="0"/>
              <a:t>электроотрицательность</a:t>
            </a:r>
            <a:r>
              <a:rPr lang="ru-RU" sz="2000" b="1" dirty="0" smtClean="0"/>
              <a:t>). Электронная плотность смещается к атому, у которого </a:t>
            </a:r>
            <a:r>
              <a:rPr lang="ru-RU" sz="2000" b="1" dirty="0" err="1" smtClean="0"/>
              <a:t>электроотрицательность</a:t>
            </a:r>
            <a:r>
              <a:rPr lang="ru-RU" sz="2000" b="1" dirty="0" smtClean="0"/>
              <a:t> выше</a:t>
            </a:r>
            <a:r>
              <a:rPr lang="en-US" sz="2000" b="1" dirty="0" smtClean="0"/>
              <a:t>(</a:t>
            </a:r>
            <a:r>
              <a:rPr lang="ru-RU" sz="2000" b="1" dirty="0" smtClean="0"/>
              <a:t>пример </a:t>
            </a:r>
            <a:r>
              <a:rPr lang="en-US" sz="2000" b="1" dirty="0" err="1" smtClean="0"/>
              <a:t>HCl</a:t>
            </a:r>
            <a:r>
              <a:rPr lang="en-US" sz="2000" b="1" dirty="0" smtClean="0"/>
              <a:t>)</a:t>
            </a:r>
            <a:r>
              <a:rPr lang="ru-RU" sz="2000" b="1" dirty="0" smtClean="0"/>
              <a:t>. 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Ионная связь </a:t>
            </a:r>
            <a:r>
              <a:rPr lang="ru-RU" sz="2000" b="1" dirty="0" smtClean="0"/>
              <a:t>– при большой разнице в </a:t>
            </a:r>
            <a:r>
              <a:rPr lang="ru-RU" sz="2000" b="1" dirty="0" err="1" smtClean="0"/>
              <a:t>электроотрицательности</a:t>
            </a:r>
            <a:r>
              <a:rPr lang="ru-RU" sz="2000" b="1" dirty="0" smtClean="0"/>
              <a:t> один из атомов полностью сместит электронную плотность на себя </a:t>
            </a:r>
            <a:r>
              <a:rPr lang="en-US" sz="2000" b="1" dirty="0" smtClean="0"/>
              <a:t>(</a:t>
            </a:r>
            <a:r>
              <a:rPr lang="ru-RU" sz="2000" b="1" dirty="0" smtClean="0"/>
              <a:t>пример </a:t>
            </a:r>
            <a:r>
              <a:rPr lang="en-US" sz="2000" b="1" dirty="0" err="1" smtClean="0"/>
              <a:t>NaCl</a:t>
            </a:r>
            <a:r>
              <a:rPr lang="en-US" sz="2000" b="1" dirty="0" smtClean="0"/>
              <a:t>)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37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02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Водородные связи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850745"/>
            <a:ext cx="45719" cy="42788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644" y="850745"/>
            <a:ext cx="5923156" cy="427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29559"/>
            <a:ext cx="12009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Водородная связь </a:t>
            </a:r>
            <a:r>
              <a:rPr lang="ru-RU" b="1" dirty="0" smtClean="0"/>
              <a:t>– электростатическое притяжение между электроотрицательным атомом (чаще всего О или </a:t>
            </a:r>
            <a:r>
              <a:rPr lang="en-US" b="1" dirty="0" smtClean="0"/>
              <a:t>N) </a:t>
            </a:r>
            <a:r>
              <a:rPr lang="ru-RU" b="1" dirty="0" smtClean="0"/>
              <a:t>и атомом водорода (Н), который </a:t>
            </a:r>
            <a:r>
              <a:rPr lang="ru-RU" b="1" dirty="0" err="1" smtClean="0"/>
              <a:t>ковалентно</a:t>
            </a:r>
            <a:r>
              <a:rPr lang="ru-RU" b="1" dirty="0" smtClean="0"/>
              <a:t> связан с другим электроотрицательным атомом (О или </a:t>
            </a:r>
            <a:r>
              <a:rPr lang="en-US" b="1" dirty="0" smtClean="0"/>
              <a:t>N).</a:t>
            </a:r>
            <a:endParaRPr lang="ru-RU" b="1" dirty="0" smtClean="0"/>
          </a:p>
          <a:p>
            <a:r>
              <a:rPr lang="ru-RU" b="1" dirty="0" smtClean="0"/>
              <a:t>     Водородные связи между молекулами воды: частично отрицательный атом О (</a:t>
            </a:r>
            <a:r>
              <a:rPr lang="el-GR" b="1" dirty="0" smtClean="0"/>
              <a:t>δ</a:t>
            </a:r>
            <a:r>
              <a:rPr lang="el-GR" b="1" dirty="0" smtClean="0">
                <a:latin typeface="Calibri" panose="020F0502020204030204" pitchFamily="34" charset="0"/>
              </a:rPr>
              <a:t>⁻</a:t>
            </a:r>
            <a:r>
              <a:rPr lang="ru-RU" b="1" dirty="0" smtClean="0">
                <a:latin typeface="Calibri" panose="020F0502020204030204" pitchFamily="34" charset="0"/>
              </a:rPr>
              <a:t>) одной молекулы Н₂О притягивается частично положительными (</a:t>
            </a:r>
            <a:r>
              <a:rPr lang="el-GR" b="1" dirty="0" smtClean="0">
                <a:latin typeface="Calibri" panose="020F0502020204030204" pitchFamily="34" charset="0"/>
              </a:rPr>
              <a:t>δ⁺</a:t>
            </a:r>
            <a:r>
              <a:rPr lang="ru-RU" b="1" dirty="0" smtClean="0">
                <a:latin typeface="Calibri" panose="020F0502020204030204" pitchFamily="34" charset="0"/>
              </a:rPr>
              <a:t>) атомами Н других молекул воды. В результате между атомами О и Н возникают очень слабые </a:t>
            </a:r>
            <a:r>
              <a:rPr lang="ru-RU" b="1" dirty="0" err="1" smtClean="0">
                <a:latin typeface="Calibri" panose="020F0502020204030204" pitchFamily="34" charset="0"/>
              </a:rPr>
              <a:t>нековалентные</a:t>
            </a:r>
            <a:r>
              <a:rPr lang="ru-RU" b="1" dirty="0" smtClean="0">
                <a:latin typeface="Calibri" panose="020F0502020204030204" pitchFamily="34" charset="0"/>
              </a:rPr>
              <a:t> связи –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водородные.</a:t>
            </a:r>
            <a:r>
              <a:rPr lang="ru-RU" b="1" dirty="0" smtClean="0"/>
              <a:t> В жидкой воде их очень много, они легко образуются и легко рвутся.</a:t>
            </a:r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0" y="959004"/>
            <a:ext cx="5408340" cy="41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6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8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Если бы не Джерри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Донохью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в нужном месте и в нужное время…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858644"/>
            <a:ext cx="5531005" cy="4884234"/>
          </a:xfrm>
        </p:spPr>
      </p:pic>
      <p:sp>
        <p:nvSpPr>
          <p:cNvPr id="5" name="TextBox 4"/>
          <p:cNvSpPr txBox="1"/>
          <p:nvPr/>
        </p:nvSpPr>
        <p:spPr>
          <a:xfrm>
            <a:off x="234176" y="5999356"/>
            <a:ext cx="541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Таутомерия – в одной и той же молекуле атом Н может обратимо перемещаться от одного атома к другому.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68" y="1151596"/>
            <a:ext cx="6356195" cy="406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9356" y="5218771"/>
            <a:ext cx="582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структуре ДНК гуанин находится в </a:t>
            </a:r>
            <a:r>
              <a:rPr lang="ru-RU" b="1" dirty="0" err="1" smtClean="0"/>
              <a:t>лактамной</a:t>
            </a:r>
            <a:r>
              <a:rPr lang="ru-RU" b="1" dirty="0" smtClean="0"/>
              <a:t> </a:t>
            </a:r>
            <a:r>
              <a:rPr lang="en-US" b="1" dirty="0" smtClean="0"/>
              <a:t>(</a:t>
            </a:r>
            <a:r>
              <a:rPr lang="ru-RU" b="1" dirty="0" err="1" smtClean="0"/>
              <a:t>кето</a:t>
            </a:r>
            <a:r>
              <a:rPr lang="ru-RU" b="1" dirty="0" smtClean="0"/>
              <a:t>) форме!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688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Водородные связи между «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уотсон-криковскими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» парами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двойной спирали ДНК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869795"/>
            <a:ext cx="5101757" cy="4672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89" y="922531"/>
            <a:ext cx="6162675" cy="4619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615" y="5798634"/>
            <a:ext cx="1173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Д.Уотсон</a:t>
            </a:r>
            <a:r>
              <a:rPr lang="ru-RU" b="1" dirty="0" smtClean="0"/>
              <a:t> вспоминает: «Презрение </a:t>
            </a:r>
            <a:r>
              <a:rPr lang="ru-RU" b="1" dirty="0" err="1" smtClean="0"/>
              <a:t>Чаргаффа</a:t>
            </a:r>
            <a:r>
              <a:rPr lang="ru-RU" b="1" dirty="0" smtClean="0"/>
              <a:t> к нам достигло предела, когда Крик вынужден был признаться, что не помнит химических различий между четырьмя азотистыми основаниями».</a:t>
            </a:r>
          </a:p>
          <a:p>
            <a:r>
              <a:rPr lang="ru-RU" b="1" dirty="0" smtClean="0"/>
              <a:t>Эрвин </a:t>
            </a:r>
            <a:r>
              <a:rPr lang="ru-RU" b="1" dirty="0" err="1" smtClean="0"/>
              <a:t>Чаргафф</a:t>
            </a:r>
            <a:r>
              <a:rPr lang="ru-RU" b="1" dirty="0" smtClean="0"/>
              <a:t> – мировой авторитет в исследованиях структуры азотистых оснований: </a:t>
            </a:r>
            <a:r>
              <a:rPr lang="en-US" b="1" dirty="0" smtClean="0"/>
              <a:t>[ A ] = [ T ] </a:t>
            </a:r>
            <a:r>
              <a:rPr lang="ru-RU" b="1" dirty="0" smtClean="0"/>
              <a:t>и </a:t>
            </a:r>
            <a:r>
              <a:rPr lang="en-US" b="1" dirty="0" smtClean="0"/>
              <a:t>[ </a:t>
            </a:r>
            <a:r>
              <a:rPr lang="ru-RU" b="1" dirty="0" smtClean="0"/>
              <a:t>Г </a:t>
            </a:r>
            <a:r>
              <a:rPr lang="en-US" b="1" dirty="0" smtClean="0"/>
              <a:t>] = [ </a:t>
            </a:r>
            <a:r>
              <a:rPr lang="ru-RU" b="1" dirty="0" smtClean="0"/>
              <a:t>Ц </a:t>
            </a:r>
            <a:r>
              <a:rPr lang="en-US" b="1" dirty="0" smtClean="0"/>
              <a:t>]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908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1" y="1"/>
            <a:ext cx="11987561" cy="8363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Мы подобны карликам, усевшимся на плечах великанов, они нас подняли и увеличили наш рост собственным величием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9" y="4075325"/>
            <a:ext cx="2021159" cy="26098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130" y="4075325"/>
            <a:ext cx="3657600" cy="260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60" y="4075324"/>
            <a:ext cx="3608566" cy="2609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21" y="836341"/>
            <a:ext cx="3378819" cy="2676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0449" y="2085278"/>
            <a:ext cx="2620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[ </a:t>
            </a:r>
            <a:r>
              <a:rPr lang="ru-RU" sz="2400" b="1" dirty="0" err="1" smtClean="0"/>
              <a:t>аденин</a:t>
            </a:r>
            <a:r>
              <a:rPr lang="ru-RU" sz="2400" b="1" dirty="0" smtClean="0"/>
              <a:t> </a:t>
            </a:r>
            <a:r>
              <a:rPr lang="en-US" sz="2400" b="1" dirty="0" smtClean="0"/>
              <a:t>] =  [</a:t>
            </a:r>
            <a:r>
              <a:rPr lang="ru-RU" sz="2400" b="1" dirty="0" err="1" smtClean="0"/>
              <a:t>тимин</a:t>
            </a:r>
            <a:r>
              <a:rPr lang="ru-RU" sz="2400" b="1" dirty="0" smtClean="0"/>
              <a:t> </a:t>
            </a:r>
            <a:r>
              <a:rPr lang="en-US" sz="2400" b="1" dirty="0" smtClean="0"/>
              <a:t>]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[ </a:t>
            </a:r>
            <a:r>
              <a:rPr lang="ru-RU" sz="2400" b="1" dirty="0" smtClean="0"/>
              <a:t>гуанин </a:t>
            </a:r>
            <a:r>
              <a:rPr lang="en-US" sz="2400" b="1" dirty="0" smtClean="0"/>
              <a:t>] =  [</a:t>
            </a:r>
            <a:r>
              <a:rPr lang="ru-RU" sz="2400" b="1" dirty="0" err="1" smtClean="0"/>
              <a:t>цитозин</a:t>
            </a:r>
            <a:r>
              <a:rPr lang="ru-RU" sz="2400" b="1" dirty="0" smtClean="0"/>
              <a:t> </a:t>
            </a:r>
            <a:r>
              <a:rPr lang="en-US" sz="2400" b="1" dirty="0" smtClean="0"/>
              <a:t>]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52" y="657922"/>
            <a:ext cx="2499360" cy="32673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6004930" y="3512634"/>
            <a:ext cx="418172" cy="562690"/>
          </a:xfrm>
          <a:prstGeom prst="upArrow">
            <a:avLst>
              <a:gd name="adj1" fmla="val 5493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8784480">
            <a:off x="7843584" y="342492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2598279">
            <a:off x="3670680" y="343602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5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66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Лев Ландау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6" y="1116623"/>
            <a:ext cx="3472962" cy="4281854"/>
          </a:xfrm>
        </p:spPr>
      </p:pic>
      <p:sp>
        <p:nvSpPr>
          <p:cNvPr id="5" name="TextBox 4"/>
          <p:cNvSpPr txBox="1"/>
          <p:nvPr/>
        </p:nvSpPr>
        <p:spPr>
          <a:xfrm>
            <a:off x="597877" y="5697415"/>
            <a:ext cx="1111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Физик стремитс</a:t>
            </a:r>
            <a:r>
              <a:rPr lang="ru-RU" sz="2400" b="1" dirty="0"/>
              <a:t>я</a:t>
            </a:r>
            <a:r>
              <a:rPr lang="ru-RU" sz="2400" b="1" dirty="0" smtClean="0"/>
              <a:t> сложные вещи сделать простыми. Главное – уметь упрощать!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88836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4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77330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44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Рентгеноструктурный анализ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8" y="473928"/>
            <a:ext cx="8909824" cy="4134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91" y="4347465"/>
            <a:ext cx="66389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Нуклеиновая кислота (ДНК) – материальная основа наследственности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6719279" cy="5809785"/>
          </a:xfrm>
        </p:spPr>
      </p:pic>
      <p:sp>
        <p:nvSpPr>
          <p:cNvPr id="5" name="TextBox 4"/>
          <p:cNvSpPr txBox="1"/>
          <p:nvPr/>
        </p:nvSpPr>
        <p:spPr>
          <a:xfrm>
            <a:off x="6523463" y="1025912"/>
            <a:ext cx="5668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Эксперимент </a:t>
            </a:r>
            <a:r>
              <a:rPr lang="ru-RU" b="1" dirty="0" err="1" smtClean="0"/>
              <a:t>Эвери</a:t>
            </a:r>
            <a:r>
              <a:rPr lang="ru-RU" b="1" dirty="0" smtClean="0"/>
              <a:t>, </a:t>
            </a:r>
            <a:r>
              <a:rPr lang="ru-RU" b="1" dirty="0" err="1" smtClean="0"/>
              <a:t>Маклеода</a:t>
            </a:r>
            <a:r>
              <a:rPr lang="ru-RU" b="1" dirty="0" smtClean="0"/>
              <a:t> и Маккарти (1944 г):</a:t>
            </a:r>
          </a:p>
          <a:p>
            <a:r>
              <a:rPr lang="ru-RU" b="1" dirty="0" smtClean="0"/>
              <a:t>Мышей заражали бактериями, вызывающими пневмонию.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Вирулентные бактерии (</a:t>
            </a:r>
            <a:r>
              <a:rPr lang="en-US" b="1" dirty="0" smtClean="0"/>
              <a:t>S-</a:t>
            </a:r>
            <a:r>
              <a:rPr lang="ru-RU" b="1" dirty="0" smtClean="0"/>
              <a:t>тип): гибель животных.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 startAt="2"/>
            </a:pPr>
            <a:r>
              <a:rPr lang="ru-RU" b="1" dirty="0" err="1" smtClean="0"/>
              <a:t>Авирулентные</a:t>
            </a:r>
            <a:r>
              <a:rPr lang="ru-RU" b="1" dirty="0" smtClean="0"/>
              <a:t> бактерии (</a:t>
            </a:r>
            <a:r>
              <a:rPr lang="en-US" b="1" dirty="0" smtClean="0"/>
              <a:t>R-</a:t>
            </a:r>
            <a:r>
              <a:rPr lang="ru-RU" b="1" dirty="0" smtClean="0"/>
              <a:t>тип): выживание.</a:t>
            </a:r>
          </a:p>
          <a:p>
            <a:pPr marL="342900" indent="-342900">
              <a:buAutoNum type="arabicPeriod" startAt="2"/>
            </a:pPr>
            <a:endParaRPr lang="ru-RU" b="1" dirty="0" smtClean="0"/>
          </a:p>
          <a:p>
            <a:r>
              <a:rPr lang="ru-RU" b="1" dirty="0" smtClean="0"/>
              <a:t>3.    Вирулентные бактерии, убитые  нагреванием: </a:t>
            </a:r>
          </a:p>
          <a:p>
            <a:r>
              <a:rPr lang="ru-RU" b="1" dirty="0"/>
              <a:t>в</a:t>
            </a:r>
            <a:r>
              <a:rPr lang="ru-RU" b="1" dirty="0" smtClean="0"/>
              <a:t>ыживание животных.</a:t>
            </a:r>
          </a:p>
          <a:p>
            <a:endParaRPr lang="ru-RU" b="1" dirty="0" smtClean="0"/>
          </a:p>
          <a:p>
            <a:pPr marL="342900" indent="-342900">
              <a:buAutoNum type="arabicPeriod" startAt="4"/>
            </a:pPr>
            <a:r>
              <a:rPr lang="ru-RU" b="1" dirty="0" smtClean="0"/>
              <a:t>Заражение смесью бактерий (</a:t>
            </a:r>
            <a:r>
              <a:rPr lang="ru-RU" b="1" dirty="0" err="1" smtClean="0"/>
              <a:t>авирулентные</a:t>
            </a:r>
            <a:r>
              <a:rPr lang="ru-RU" b="1" dirty="0" smtClean="0"/>
              <a:t> бактерии </a:t>
            </a:r>
            <a:r>
              <a:rPr lang="en-US" b="1" dirty="0" smtClean="0"/>
              <a:t>R-</a:t>
            </a:r>
            <a:r>
              <a:rPr lang="ru-RU" b="1" dirty="0" smtClean="0"/>
              <a:t>типа + убитые нагреванием вирулентные бактерии </a:t>
            </a:r>
            <a:r>
              <a:rPr lang="en-US" b="1" dirty="0" smtClean="0"/>
              <a:t>S-</a:t>
            </a:r>
            <a:r>
              <a:rPr lang="ru-RU" b="1" dirty="0" smtClean="0"/>
              <a:t>типа): гибель животных. </a:t>
            </a:r>
          </a:p>
          <a:p>
            <a:pPr marL="342900" indent="-342900">
              <a:buAutoNum type="arabicPeriod" startAt="4"/>
            </a:pPr>
            <a:endParaRPr lang="ru-RU" b="1" dirty="0"/>
          </a:p>
          <a:p>
            <a:pPr marL="342900" indent="-342900">
              <a:buAutoNum type="arabicPeriod" startAt="4"/>
            </a:pPr>
            <a:endParaRPr lang="ru-RU" b="1" dirty="0" smtClean="0"/>
          </a:p>
          <a:p>
            <a:pPr marL="342900" indent="-342900">
              <a:buAutoNum type="arabicPeriod" startAt="4"/>
            </a:pPr>
            <a:r>
              <a:rPr lang="ru-RU" b="1" dirty="0" smtClean="0"/>
              <a:t>Далее было доказано, что </a:t>
            </a:r>
            <a:r>
              <a:rPr lang="ru-RU" b="1" dirty="0" smtClean="0">
                <a:solidFill>
                  <a:srgbClr val="FF0000"/>
                </a:solidFill>
              </a:rPr>
              <a:t>трансформирующим фактором</a:t>
            </a:r>
            <a:r>
              <a:rPr lang="ru-RU" b="1" dirty="0" smtClean="0"/>
              <a:t> является именно ДНК, а не белки или иные вещества.      </a:t>
            </a:r>
          </a:p>
          <a:p>
            <a:pPr marL="342900" indent="-342900">
              <a:buAutoNum type="arabicPeriod" startAt="4"/>
            </a:pPr>
            <a:endParaRPr lang="ru-RU" b="1" dirty="0"/>
          </a:p>
          <a:p>
            <a:pPr marL="342900" indent="-342900">
              <a:buAutoNum type="arabicPeriod" startAt="4"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058" y="1115122"/>
            <a:ext cx="4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058" y="2319454"/>
            <a:ext cx="4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058" y="3490332"/>
            <a:ext cx="4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058" y="4716966"/>
            <a:ext cx="49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413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7" y="365125"/>
            <a:ext cx="11197683" cy="7260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Освальд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Эвери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– «открыл новое пространство в сознании биологов»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1091184"/>
            <a:ext cx="8106936" cy="4919323"/>
          </a:xfrm>
        </p:spPr>
      </p:pic>
      <p:sp>
        <p:nvSpPr>
          <p:cNvPr id="5" name="TextBox 4"/>
          <p:cNvSpPr txBox="1"/>
          <p:nvPr/>
        </p:nvSpPr>
        <p:spPr>
          <a:xfrm>
            <a:off x="267629" y="6188927"/>
            <a:ext cx="1171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О.Эвери</a:t>
            </a:r>
            <a:r>
              <a:rPr lang="ru-RU" sz="2400" b="1" dirty="0" smtClean="0"/>
              <a:t> – я еще окончательно не понял механизм этого процесса – всему свое время.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6803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71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Кто же носитель генетической информации – ДНК или белки?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923" y="512956"/>
            <a:ext cx="10695878" cy="566482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ДНК менее вероятный кандидат на роль молекулярного носителя генетической информации, она состоит только из 4-х «строительных блоков» - азотистых оснований: </a:t>
            </a:r>
            <a:r>
              <a:rPr lang="ru-RU" sz="1800" b="1" dirty="0" err="1" smtClean="0"/>
              <a:t>аденина</a:t>
            </a:r>
            <a:r>
              <a:rPr lang="ru-RU" sz="1800" b="1" dirty="0" smtClean="0"/>
              <a:t>, гуанина, </a:t>
            </a:r>
            <a:r>
              <a:rPr lang="ru-RU" sz="1800" b="1" dirty="0" err="1" smtClean="0"/>
              <a:t>тимина</a:t>
            </a:r>
            <a:r>
              <a:rPr lang="ru-RU" sz="1800" b="1" dirty="0" smtClean="0"/>
              <a:t> и </a:t>
            </a:r>
            <a:r>
              <a:rPr lang="ru-RU" sz="1800" b="1" dirty="0" err="1" smtClean="0"/>
              <a:t>цитозина</a:t>
            </a:r>
            <a:r>
              <a:rPr lang="ru-RU" sz="1800" b="1" dirty="0" smtClean="0"/>
              <a:t>.</a:t>
            </a:r>
          </a:p>
          <a:p>
            <a:endParaRPr lang="ru-RU" sz="1800" b="1" dirty="0"/>
          </a:p>
          <a:p>
            <a:r>
              <a:rPr lang="ru-RU" sz="1800" b="1" dirty="0" smtClean="0"/>
              <a:t>Белки представляются более предпочтительными кандидатами. Они представляют собой полимерные цепи, состоящие из 20-ти «строительных </a:t>
            </a:r>
            <a:r>
              <a:rPr lang="ru-RU" sz="1800" b="1" dirty="0" smtClean="0"/>
              <a:t>блоков» </a:t>
            </a:r>
            <a:r>
              <a:rPr lang="ru-RU" sz="1800" b="1" dirty="0" smtClean="0"/>
              <a:t>– аминокислот. </a:t>
            </a:r>
          </a:p>
          <a:p>
            <a:r>
              <a:rPr lang="ru-RU" sz="1800" b="1" dirty="0" smtClean="0"/>
              <a:t>Какое количество вариантов можно получить из комбинаций 20-ти </a:t>
            </a:r>
            <a:r>
              <a:rPr lang="ru-RU" sz="1800" b="1" dirty="0" smtClean="0"/>
              <a:t>аминокислот</a:t>
            </a:r>
            <a:r>
              <a:rPr lang="ru-RU" sz="1800" b="1" dirty="0" smtClean="0"/>
              <a:t>?</a:t>
            </a:r>
          </a:p>
          <a:p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1" y="4181706"/>
            <a:ext cx="1017548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2062975" y="4181704"/>
            <a:ext cx="735981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-20446" y="5363732"/>
            <a:ext cx="45719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85681" y="4181703"/>
            <a:ext cx="914400" cy="412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062471" y="4198427"/>
            <a:ext cx="914400" cy="37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09437" y="4204000"/>
            <a:ext cx="914400" cy="390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043" y="4204002"/>
            <a:ext cx="914400" cy="36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69740" y="4220725"/>
            <a:ext cx="914400" cy="37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28451" y="4231879"/>
            <a:ext cx="914400" cy="384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7162" y="4243028"/>
            <a:ext cx="914400" cy="373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375932" y="4243028"/>
            <a:ext cx="802888" cy="34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8200" y="3657600"/>
            <a:ext cx="1034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1                 2                3                   4                 5                  6                 7                  8                9                  10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2481" y="5062654"/>
            <a:ext cx="1047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20        х       20      х       20       х       20        х      20      х      20         х      20       х      20        х      20        х     20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1" y="5620215"/>
            <a:ext cx="1047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Итого: 20¹⁰ = 10.240.000.000.000 вариантов белка, содержащего только 10 аминокислот.</a:t>
            </a:r>
          </a:p>
          <a:p>
            <a:r>
              <a:rPr lang="ru-RU" b="1" dirty="0" smtClean="0"/>
              <a:t>Белок среднего размера содержит около 100 аминокислот, тогда число вариантов составит: 20¹⁰⁰.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072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515600" cy="12712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Число атомов в наблюдаемой части Вселенной и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число вариантов белка, содержащего 100 аминокислот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" y="1270965"/>
            <a:ext cx="11630722" cy="3546362"/>
          </a:xfrm>
        </p:spPr>
      </p:pic>
      <p:sp>
        <p:nvSpPr>
          <p:cNvPr id="5" name="TextBox 4"/>
          <p:cNvSpPr txBox="1"/>
          <p:nvPr/>
        </p:nvSpPr>
        <p:spPr>
          <a:xfrm>
            <a:off x="568712" y="5051502"/>
            <a:ext cx="1134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Средний по размеру белок содержит 100 аминокислот:    20¹⁰⁰ - вариантов.</a:t>
            </a:r>
          </a:p>
          <a:p>
            <a:r>
              <a:rPr lang="ru-RU" sz="2400" b="1" dirty="0" smtClean="0"/>
              <a:t>Крупный по размеру белок содержит 1000 аминокислот: 20¹⁰⁰⁰ - вариантов. 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5715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50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What is life?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6280" y="1357080"/>
            <a:ext cx="45719" cy="4162773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84880"/>
              </p:ext>
            </p:extLst>
          </p:nvPr>
        </p:nvGraphicFramePr>
        <p:xfrm>
          <a:off x="0" y="92075"/>
          <a:ext cx="920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Объект упаковщика для оболочки" showAsIcon="1" r:id="rId4" imgW="1307160" imgH="686880" progId="Package">
                  <p:embed/>
                </p:oleObj>
              </mc:Choice>
              <mc:Fallback>
                <p:oleObj name="Объект упаковщика для оболочки" showAsIcon="1" r:id="rId4" imgW="13071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2075"/>
                        <a:ext cx="92075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64716"/>
              </p:ext>
            </p:extLst>
          </p:nvPr>
        </p:nvGraphicFramePr>
        <p:xfrm>
          <a:off x="92075" y="92075"/>
          <a:ext cx="45719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Объект упаковщика для оболочки" showAsIcon="1" r:id="rId6" imgW="1307160" imgH="686880" progId="Package">
                  <p:embed/>
                </p:oleObj>
              </mc:Choice>
              <mc:Fallback>
                <p:oleObj name="Объект упаковщика для оболочки" showAsIcon="1" r:id="rId6" imgW="130716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5719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34" y="1357080"/>
            <a:ext cx="3233854" cy="4240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24" y="1357081"/>
            <a:ext cx="2740180" cy="4162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42900" y="5597913"/>
            <a:ext cx="1163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Эрвин Шредингер – один из создателей квантовой механики, лауреат Нобелевской премии по физике. В 1943 г. в Дублине (Ирландия) прочитал курс лекций под общим названием «Что такое жизнь с точки зрения физики?». Эта небольшая брошюра оказала огромное влияние на привлечение физиков к исследованию биологических проблем. Биология (генетика в первую очередь) постепенно из описательной науки становится наукой точной.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605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Эрнест Резерфорд – создатель первой модели атома,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Лауреат Нобелевской премии по физике 1908 года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68" y="1505415"/>
            <a:ext cx="6088566" cy="4549697"/>
          </a:xfrm>
        </p:spPr>
      </p:pic>
      <p:sp>
        <p:nvSpPr>
          <p:cNvPr id="5" name="TextBox 4"/>
          <p:cNvSpPr txBox="1"/>
          <p:nvPr/>
        </p:nvSpPr>
        <p:spPr>
          <a:xfrm>
            <a:off x="1248937" y="6200078"/>
            <a:ext cx="1061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«Все науки делятся на физику и коллекционирование марок»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282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1456</Words>
  <Application>Microsoft Office PowerPoint</Application>
  <PresentationFormat>Широкоэкранный</PresentationFormat>
  <Paragraphs>121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Объект упаковщика для оболочки</vt:lpstr>
      <vt:lpstr>ЛЕКЦИЯ 4</vt:lpstr>
      <vt:lpstr>Краткая история открытия нуклеиновых кислот</vt:lpstr>
      <vt:lpstr>Рентгеноструктурный анализ</vt:lpstr>
      <vt:lpstr>Нуклеиновая кислота (ДНК) – материальная основа наследственности</vt:lpstr>
      <vt:lpstr>Освальд Эвери – «открыл новое пространство в сознании биологов»</vt:lpstr>
      <vt:lpstr>Кто же носитель генетической информации – ДНК или белки?</vt:lpstr>
      <vt:lpstr>Число атомов в наблюдаемой части Вселенной и  число вариантов белка, содержащего 100 аминокислот</vt:lpstr>
      <vt:lpstr>What is life?</vt:lpstr>
      <vt:lpstr>Эрнест Резерфорд – создатель первой модели атома, Лауреат Нобелевской премии по физике 1908 года</vt:lpstr>
      <vt:lpstr>Кто первый станет автором величайшего открытия в биологии? (к вопросу о научном шпионаже)</vt:lpstr>
      <vt:lpstr>В науке (в отличие от спорта) не бывает ни серебряных, ни бронзовых медалей</vt:lpstr>
      <vt:lpstr>Рибоза и дезоксирибоза</vt:lpstr>
      <vt:lpstr> α- и β- формы  углеводов</vt:lpstr>
      <vt:lpstr>Хиральность:  L- и D-изомеры углеводов</vt:lpstr>
      <vt:lpstr>Азотистые основания</vt:lpstr>
      <vt:lpstr>Нуклеозиды. Схема образования</vt:lpstr>
      <vt:lpstr> Нуклеозиды. Структура</vt:lpstr>
      <vt:lpstr>Нуклеотиды</vt:lpstr>
      <vt:lpstr>Две нуклеиновых кислоты – ДНК и РНК</vt:lpstr>
      <vt:lpstr>Электроотрицательность</vt:lpstr>
      <vt:lpstr>Типы ковалентных связей</vt:lpstr>
      <vt:lpstr>Водородные связи</vt:lpstr>
      <vt:lpstr>Если бы не Джерри Донохью в нужном месте и в нужное время… </vt:lpstr>
      <vt:lpstr>Водородные связи между «уотсон-криковскими» парами  в двойной спирали ДНК</vt:lpstr>
      <vt:lpstr>Мы подобны карликам, усевшимся на плечах великанов, они нас подняли и увеличили наш рост собственным величием</vt:lpstr>
      <vt:lpstr>Лев Ландау</vt:lpstr>
      <vt:lpstr>Лекция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</dc:title>
  <dc:creator>Кирилл А. Мошков</dc:creator>
  <cp:lastModifiedBy>Кирилл</cp:lastModifiedBy>
  <cp:revision>54</cp:revision>
  <dcterms:created xsi:type="dcterms:W3CDTF">2020-07-08T08:11:04Z</dcterms:created>
  <dcterms:modified xsi:type="dcterms:W3CDTF">2020-08-30T17:31:45Z</dcterms:modified>
</cp:coreProperties>
</file>