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83" r:id="rId3"/>
    <p:sldId id="257" r:id="rId4"/>
    <p:sldId id="284" r:id="rId5"/>
    <p:sldId id="287" r:id="rId6"/>
    <p:sldId id="285" r:id="rId7"/>
    <p:sldId id="286" r:id="rId8"/>
    <p:sldId id="288" r:id="rId9"/>
    <p:sldId id="294" r:id="rId10"/>
    <p:sldId id="289" r:id="rId11"/>
    <p:sldId id="258" r:id="rId12"/>
    <p:sldId id="291" r:id="rId13"/>
    <p:sldId id="290" r:id="rId14"/>
    <p:sldId id="293" r:id="rId15"/>
    <p:sldId id="260" r:id="rId16"/>
    <p:sldId id="262" r:id="rId17"/>
    <p:sldId id="296" r:id="rId18"/>
    <p:sldId id="261" r:id="rId19"/>
    <p:sldId id="297" r:id="rId20"/>
    <p:sldId id="307" r:id="rId21"/>
    <p:sldId id="265" r:id="rId22"/>
    <p:sldId id="298" r:id="rId23"/>
    <p:sldId id="299" r:id="rId24"/>
    <p:sldId id="300" r:id="rId25"/>
    <p:sldId id="301" r:id="rId26"/>
    <p:sldId id="302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602A-6F4E-4ECC-BDE6-FF5C94DF6EEB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B4969-B0A8-4225-A43D-07F537FF5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2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4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8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1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0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84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1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92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DFC0-178C-4955-8CF4-F9AE1E7F67A0}" type="datetimeFigureOut">
              <a:rPr lang="ru-RU" smtClean="0"/>
              <a:t>26.04.2023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8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Лекция 13а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14" y="1494691"/>
            <a:ext cx="4119077" cy="2702983"/>
          </a:xfrm>
        </p:spPr>
      </p:pic>
      <p:sp>
        <p:nvSpPr>
          <p:cNvPr id="5" name="TextBox 4"/>
          <p:cNvSpPr txBox="1"/>
          <p:nvPr/>
        </p:nvSpPr>
        <p:spPr>
          <a:xfrm>
            <a:off x="4009292" y="4360986"/>
            <a:ext cx="4957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Лев Ландау: все науки делятся на 3 категории: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Естественные.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Неестественные.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Противоестественные.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3878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бщие сведения о гликолизе (повторение пройденного)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694944"/>
            <a:ext cx="6035040" cy="5843016"/>
          </a:xfrm>
        </p:spPr>
      </p:pic>
      <p:sp>
        <p:nvSpPr>
          <p:cNvPr id="5" name="TextBox 4"/>
          <p:cNvSpPr txBox="1"/>
          <p:nvPr/>
        </p:nvSpPr>
        <p:spPr>
          <a:xfrm>
            <a:off x="6190488" y="804672"/>
            <a:ext cx="60015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Гликолиз</a:t>
            </a:r>
            <a:r>
              <a:rPr lang="ru-RU" sz="2000" b="1" dirty="0" smtClean="0"/>
              <a:t> – 10-стадийный процесс окисления глюкозы до </a:t>
            </a:r>
            <a:r>
              <a:rPr lang="ru-RU" sz="2000" b="1" dirty="0" err="1" smtClean="0"/>
              <a:t>пирувата</a:t>
            </a:r>
            <a:r>
              <a:rPr lang="ru-RU" sz="2000" b="1" dirty="0" smtClean="0"/>
              <a:t> с запасанием энергии в виде АТФ. </a:t>
            </a:r>
          </a:p>
          <a:p>
            <a:r>
              <a:rPr lang="ru-RU" sz="2000" b="1" i="1" dirty="0" smtClean="0"/>
              <a:t>   Не требует использования О₂. </a:t>
            </a:r>
          </a:p>
          <a:p>
            <a:r>
              <a:rPr lang="ru-RU" sz="2000" b="1" dirty="0" smtClean="0"/>
              <a:t>   Общая схема:</a:t>
            </a:r>
          </a:p>
          <a:p>
            <a:r>
              <a:rPr lang="ru-RU" sz="2000" b="1" dirty="0" smtClean="0"/>
              <a:t>Глюкоза + 2</a:t>
            </a:r>
            <a:r>
              <a:rPr lang="en-US" sz="2000" b="1" dirty="0" smtClean="0"/>
              <a:t>NAD⁺</a:t>
            </a:r>
            <a:r>
              <a:rPr lang="ru-RU" sz="2000" b="1" dirty="0" smtClean="0"/>
              <a:t> + 2</a:t>
            </a:r>
            <a:r>
              <a:rPr lang="en-US" sz="2000" b="1" dirty="0" smtClean="0"/>
              <a:t>ADP</a:t>
            </a:r>
            <a:r>
              <a:rPr lang="ru-RU" sz="2000" b="1" dirty="0" smtClean="0"/>
              <a:t> + 2Р → </a:t>
            </a:r>
          </a:p>
          <a:p>
            <a:r>
              <a:rPr lang="ru-RU" sz="2000" b="1" dirty="0" smtClean="0"/>
              <a:t>2пируват + 2(</a:t>
            </a:r>
            <a:r>
              <a:rPr lang="en-US" sz="2000" b="1" dirty="0" smtClean="0"/>
              <a:t>NADH</a:t>
            </a:r>
            <a:r>
              <a:rPr lang="ru-RU" sz="2000" b="1" dirty="0" smtClean="0"/>
              <a:t>+Н⁺) + 2АТ</a:t>
            </a:r>
            <a:r>
              <a:rPr lang="en-US" sz="2000" b="1" dirty="0" smtClean="0"/>
              <a:t>P</a:t>
            </a:r>
            <a:r>
              <a:rPr lang="ru-RU" sz="2000" b="1" dirty="0" smtClean="0"/>
              <a:t> + 2Н₂О</a:t>
            </a:r>
          </a:p>
          <a:p>
            <a:r>
              <a:rPr lang="ru-RU" sz="2000" b="1" dirty="0" smtClean="0"/>
              <a:t>   Осуществляется в </a:t>
            </a:r>
            <a:r>
              <a:rPr lang="ru-RU" sz="2000" b="1" dirty="0" err="1" smtClean="0"/>
              <a:t>цитозоле</a:t>
            </a:r>
            <a:r>
              <a:rPr lang="ru-RU" sz="2000" b="1" dirty="0" smtClean="0"/>
              <a:t> про- и </a:t>
            </a:r>
            <a:r>
              <a:rPr lang="ru-RU" sz="2000" b="1" dirty="0" err="1" smtClean="0"/>
              <a:t>эукариотических</a:t>
            </a:r>
            <a:r>
              <a:rPr lang="ru-RU" sz="2000" b="1" dirty="0" smtClean="0"/>
              <a:t> клеток. </a:t>
            </a:r>
          </a:p>
          <a:p>
            <a:r>
              <a:rPr lang="ru-RU" sz="2000" b="1" dirty="0" smtClean="0"/>
              <a:t>   Нейроны мозга могут утилизировать глюкозу </a:t>
            </a:r>
            <a:r>
              <a:rPr lang="ru-RU" sz="2000" b="1" i="1" dirty="0" smtClean="0"/>
              <a:t>исключительно</a:t>
            </a:r>
            <a:r>
              <a:rPr lang="ru-RU" sz="2000" b="1" dirty="0" smtClean="0"/>
              <a:t> с помощью гликолиза.</a:t>
            </a:r>
          </a:p>
          <a:p>
            <a:r>
              <a:rPr lang="ru-RU" sz="2000" b="1" dirty="0" smtClean="0"/>
              <a:t>   Предполагается, что древние прокариоты могли использовать гликолиз задолго до накопления О₂ в атмосфере: 2.4-2.7 млрд. лет тому назад.</a:t>
            </a:r>
          </a:p>
          <a:p>
            <a:r>
              <a:rPr lang="ru-RU" sz="2000" b="1" dirty="0" smtClean="0"/>
              <a:t>   Все ферменты гликолиза локализованы  в </a:t>
            </a:r>
            <a:r>
              <a:rPr lang="ru-RU" sz="2000" b="1" dirty="0" err="1" smtClean="0"/>
              <a:t>цитозоле</a:t>
            </a:r>
            <a:r>
              <a:rPr lang="ru-RU" sz="2000" b="1" dirty="0" smtClean="0"/>
              <a:t>. Поэтому для их работы не требуются какие-либо мембранные структуры, которые появились примерно 1 млрд. лет тому назад после возникновения </a:t>
            </a:r>
            <a:r>
              <a:rPr lang="ru-RU" sz="2000" b="1" dirty="0" err="1" smtClean="0"/>
              <a:t>прокариотических</a:t>
            </a:r>
            <a:r>
              <a:rPr lang="ru-RU" sz="2000" b="1" dirty="0" smtClean="0"/>
              <a:t> клеток. 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734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509" y="44624"/>
            <a:ext cx="10541976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10 стадий гликолиза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I:\БИОЭНЕРГЕТИКА-материалы\Н.литература\05-12_Glycolysis-1-затраты энерг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48680"/>
            <a:ext cx="41764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БИОЭНЕРГЕТИКА-материалы\Н.литература\05-12_Glycolysis-2_1-выделение энерг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908720"/>
            <a:ext cx="456019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7488" y="836712"/>
            <a:ext cx="3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7" y="836712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469" y="2497015"/>
            <a:ext cx="218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Затраты: 2 молекулы АТР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213848" y="2356338"/>
            <a:ext cx="197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Синтез: 4 молекулы АТР</a:t>
            </a:r>
          </a:p>
          <a:p>
            <a:r>
              <a:rPr lang="ru-RU" b="1" dirty="0" smtClean="0"/>
              <a:t>Общий итог: </a:t>
            </a:r>
          </a:p>
          <a:p>
            <a:r>
              <a:rPr lang="ru-RU" b="1" dirty="0" smtClean="0"/>
              <a:t>4-2=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 молекулы АТР</a:t>
            </a:r>
          </a:p>
          <a:p>
            <a:r>
              <a:rPr lang="ru-RU" b="1" dirty="0" smtClean="0"/>
              <a:t>Также</a:t>
            </a:r>
            <a:r>
              <a:rPr lang="en-US" b="1" dirty="0" smtClean="0"/>
              <a:t> </a:t>
            </a:r>
            <a:r>
              <a:rPr lang="ru-RU" b="1" dirty="0" smtClean="0"/>
              <a:t>образуются 2</a:t>
            </a:r>
            <a:r>
              <a:rPr lang="en-US" b="1" dirty="0" smtClean="0"/>
              <a:t> </a:t>
            </a:r>
            <a:r>
              <a:rPr lang="ru-RU" b="1" dirty="0" smtClean="0"/>
              <a:t>молекулы    </a:t>
            </a:r>
            <a:r>
              <a:rPr lang="en-US" b="1" dirty="0" smtClean="0">
                <a:solidFill>
                  <a:srgbClr val="FF0000"/>
                </a:solidFill>
              </a:rPr>
              <a:t>NADH+H⁺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0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6632"/>
            <a:ext cx="11905488" cy="62658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Эндергонические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экзергонические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стадии идущего в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цитозоле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гликолиза</a:t>
            </a:r>
          </a:p>
        </p:txBody>
      </p:sp>
      <p:pic>
        <p:nvPicPr>
          <p:cNvPr id="3074" name="Picture 2" descr="I:\БИОЭНЕРГЕТИКА-материалы\Н.литература\glycolysis-фазы потебления и образования энергии (ГУТ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908721"/>
            <a:ext cx="806489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1904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+ 2(NADH +H</a:t>
            </a:r>
            <a:r>
              <a:rPr lang="en-US" b="1" dirty="0">
                <a:latin typeface="Calibri"/>
              </a:rPr>
              <a:t>⁺)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15680" y="4005064"/>
            <a:ext cx="2375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/>
              </a:rPr>
              <a:t>∆</a:t>
            </a:r>
            <a:r>
              <a:rPr lang="en-US" sz="1600" b="1" dirty="0">
                <a:latin typeface="Calibri"/>
              </a:rPr>
              <a:t>G= - 16,7 (</a:t>
            </a:r>
            <a:r>
              <a:rPr lang="ru-RU" sz="1600" b="1" dirty="0">
                <a:solidFill>
                  <a:srgbClr val="0070C0"/>
                </a:solidFill>
                <a:latin typeface="Calibri"/>
              </a:rPr>
              <a:t>необратимо</a:t>
            </a:r>
            <a:r>
              <a:rPr lang="ru-RU" sz="1600" b="1" dirty="0">
                <a:latin typeface="Calibri"/>
              </a:rPr>
              <a:t>)</a:t>
            </a:r>
            <a:r>
              <a:rPr lang="en-US" sz="1600" b="1" dirty="0">
                <a:latin typeface="Calibri"/>
              </a:rPr>
              <a:t> 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16081" y="908720"/>
            <a:ext cx="292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libri"/>
              </a:rPr>
              <a:t>(∆</a:t>
            </a:r>
            <a:r>
              <a:rPr lang="en-US" b="1" dirty="0">
                <a:latin typeface="Calibri"/>
              </a:rPr>
              <a:t>G </a:t>
            </a:r>
            <a:r>
              <a:rPr lang="ru-RU" b="1" dirty="0">
                <a:latin typeface="Calibri"/>
              </a:rPr>
              <a:t>измерена в кДж/моль)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350100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∆G= 1,7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3712" y="263691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/>
              </a:rPr>
              <a:t>∆</a:t>
            </a:r>
            <a:r>
              <a:rPr lang="en-US" sz="1600" b="1" dirty="0">
                <a:latin typeface="Calibri"/>
              </a:rPr>
              <a:t>G= - 14,2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5881" y="1916832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Calibri"/>
              </a:rPr>
              <a:t>∆</a:t>
            </a:r>
            <a:r>
              <a:rPr lang="en-US" sz="1600" b="1" dirty="0">
                <a:latin typeface="Calibri"/>
              </a:rPr>
              <a:t>G= 23,8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75921" y="1278052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(1-4)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96401" y="1340768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(5-10)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96400" y="1988840"/>
            <a:ext cx="864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/>
              </a:rPr>
              <a:t>∆</a:t>
            </a:r>
            <a:r>
              <a:rPr lang="en-US" sz="1600" b="1" dirty="0">
                <a:latin typeface="Calibri"/>
              </a:rPr>
              <a:t>G= 7,5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1504" y="357301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(1)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1624" y="2924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(2)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23792" y="232739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(3)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65180" y="1710100"/>
            <a:ext cx="45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(4)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00056" y="2496671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(6)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72064" y="367028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(7)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72064" y="44371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(8)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72064" y="501317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(9)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72064" y="58052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(10)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32104" y="164738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(5)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42715" y="2564904"/>
            <a:ext cx="92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alibri"/>
              </a:rPr>
              <a:t>∆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G=6,3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6401" y="3501008"/>
            <a:ext cx="97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alibri"/>
              </a:rPr>
              <a:t>∆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G=-18,5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42715" y="4343618"/>
            <a:ext cx="81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/>
              </a:rPr>
              <a:t>∆</a:t>
            </a:r>
            <a:r>
              <a:rPr lang="en-US" sz="1600" b="1" dirty="0">
                <a:latin typeface="Calibri"/>
              </a:rPr>
              <a:t>G=4,4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742714" y="5013176"/>
            <a:ext cx="92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/>
              </a:rPr>
              <a:t>∆</a:t>
            </a:r>
            <a:r>
              <a:rPr lang="en-US" sz="1600" b="1" dirty="0">
                <a:latin typeface="Calibri"/>
              </a:rPr>
              <a:t>G=7,5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742714" y="5805264"/>
            <a:ext cx="1105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/>
              </a:rPr>
              <a:t>∆</a:t>
            </a:r>
            <a:r>
              <a:rPr lang="en-US" sz="1600" b="1" dirty="0">
                <a:latin typeface="Calibri"/>
              </a:rPr>
              <a:t>G=-31,4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7649" y="2327394"/>
            <a:ext cx="1408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(</a:t>
            </a:r>
            <a:r>
              <a:rPr lang="ru-RU" sz="1600" b="1" dirty="0">
                <a:solidFill>
                  <a:srgbClr val="0070C0"/>
                </a:solidFill>
              </a:rPr>
              <a:t>необратимо</a:t>
            </a:r>
            <a:r>
              <a:rPr lang="ru-RU" sz="1600" b="1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64353" y="6143818"/>
            <a:ext cx="1408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(</a:t>
            </a:r>
            <a:r>
              <a:rPr lang="ru-RU" sz="1600" b="1" dirty="0">
                <a:solidFill>
                  <a:srgbClr val="0070C0"/>
                </a:solidFill>
              </a:rPr>
              <a:t>необратимо</a:t>
            </a:r>
            <a:r>
              <a:rPr lang="ru-RU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856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Изменение свободной энергии при  гликолизе</a:t>
            </a:r>
          </a:p>
        </p:txBody>
      </p:sp>
      <p:pic>
        <p:nvPicPr>
          <p:cNvPr id="7170" name="Picture 2" descr="C:\Users\Кирилл\Documents\ПУТИ МЕТ(материалы к лекции 2)\изменение своб энергии при гликолизе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08050"/>
            <a:ext cx="8784976" cy="57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42672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Calibri"/>
            </a:endParaRPr>
          </a:p>
          <a:p>
            <a:r>
              <a:rPr lang="ru-RU" b="1" dirty="0">
                <a:latin typeface="Calibri"/>
              </a:rPr>
              <a:t>Суммарный процесс гидролиза – </a:t>
            </a:r>
          </a:p>
          <a:p>
            <a:r>
              <a:rPr lang="ru-RU" b="1" dirty="0" err="1">
                <a:solidFill>
                  <a:srgbClr val="FF0000"/>
                </a:solidFill>
                <a:latin typeface="Calibri"/>
              </a:rPr>
              <a:t>экзергоническая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 реакция</a:t>
            </a:r>
          </a:p>
          <a:p>
            <a:r>
              <a:rPr lang="ru-RU" b="1" dirty="0">
                <a:latin typeface="Calibri"/>
              </a:rPr>
              <a:t>(В </a:t>
            </a:r>
            <a:r>
              <a:rPr lang="ru-RU" b="1" dirty="0" smtClean="0">
                <a:latin typeface="Calibri"/>
              </a:rPr>
              <a:t>клетках </a:t>
            </a:r>
            <a:r>
              <a:rPr lang="ru-RU" b="1" dirty="0">
                <a:latin typeface="Calibri"/>
              </a:rPr>
              <a:t>гликолиз необратим и проходит</a:t>
            </a:r>
            <a:endParaRPr lang="en-US" b="1" dirty="0">
              <a:latin typeface="Calibri"/>
            </a:endParaRPr>
          </a:p>
          <a:p>
            <a:r>
              <a:rPr lang="ru-RU" b="1" dirty="0">
                <a:latin typeface="Calibri"/>
              </a:rPr>
              <a:t>  полностью)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619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9777984" cy="4766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Итог 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гликолиза и регенерация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NADH+H⁺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аэробных условиях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C:\Users\Кирилл\Documents\ГЛИКОЛИЗ-выход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068960"/>
            <a:ext cx="79928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88" y="404664"/>
            <a:ext cx="11945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А)</a:t>
            </a:r>
            <a:r>
              <a:rPr lang="en-US" b="1" dirty="0"/>
              <a:t> </a:t>
            </a:r>
            <a:r>
              <a:rPr lang="ru-RU" b="1" dirty="0"/>
              <a:t>1 молекула глюкозы </a:t>
            </a:r>
            <a:r>
              <a:rPr lang="ru-RU" b="1" dirty="0">
                <a:latin typeface="Calibri"/>
              </a:rPr>
              <a:t>→ 2 молекулы </a:t>
            </a:r>
            <a:r>
              <a:rPr lang="ru-RU" b="1" dirty="0" err="1">
                <a:latin typeface="Calibri"/>
              </a:rPr>
              <a:t>пирувата</a:t>
            </a:r>
            <a:r>
              <a:rPr lang="ru-RU" b="1" dirty="0">
                <a:latin typeface="Calibri"/>
              </a:rPr>
              <a:t>.</a:t>
            </a:r>
          </a:p>
          <a:p>
            <a:r>
              <a:rPr lang="ru-RU" b="1" dirty="0">
                <a:latin typeface="Calibri"/>
              </a:rPr>
              <a:t>Б) 2 молекулы </a:t>
            </a:r>
            <a:r>
              <a:rPr lang="en-US" b="1" dirty="0"/>
              <a:t> ADP + 2 </a:t>
            </a:r>
            <a:r>
              <a:rPr lang="ru-RU" b="1" dirty="0"/>
              <a:t>молекулы РР </a:t>
            </a:r>
            <a:r>
              <a:rPr lang="ru-RU" b="1" dirty="0">
                <a:latin typeface="Calibri"/>
              </a:rPr>
              <a:t>→ 2 молекулы А</a:t>
            </a:r>
            <a:r>
              <a:rPr lang="en-US" b="1" dirty="0">
                <a:latin typeface="Calibri"/>
              </a:rPr>
              <a:t>TP.</a:t>
            </a:r>
          </a:p>
          <a:p>
            <a:r>
              <a:rPr lang="ru-RU" b="1" dirty="0">
                <a:latin typeface="Calibri"/>
              </a:rPr>
              <a:t>В) 4 электрона в составе 2-х гидрид-ионов :Н⁻ </a:t>
            </a:r>
            <a:r>
              <a:rPr lang="ru-RU" b="1" dirty="0" smtClean="0">
                <a:latin typeface="Calibri"/>
              </a:rPr>
              <a:t>  </a:t>
            </a:r>
            <a:r>
              <a:rPr lang="ru-RU" b="1" dirty="0">
                <a:latin typeface="Calibri"/>
              </a:rPr>
              <a:t>→ 2 молекулы </a:t>
            </a:r>
            <a:r>
              <a:rPr lang="en-US" b="1" dirty="0">
                <a:latin typeface="Calibri"/>
              </a:rPr>
              <a:t>NAD⁺ c</a:t>
            </a:r>
            <a:r>
              <a:rPr lang="ru-RU" b="1" dirty="0">
                <a:latin typeface="Calibri"/>
              </a:rPr>
              <a:t> образованием 2 молекул </a:t>
            </a:r>
            <a:r>
              <a:rPr lang="en-US" b="1" dirty="0">
                <a:latin typeface="Calibri"/>
              </a:rPr>
              <a:t>NADH </a:t>
            </a:r>
            <a:r>
              <a:rPr lang="ru-RU" b="1" dirty="0">
                <a:latin typeface="Calibri"/>
              </a:rPr>
              <a:t>и двух ионов Н⁺. </a:t>
            </a:r>
          </a:p>
          <a:p>
            <a:pPr algn="ctr"/>
            <a:r>
              <a:rPr lang="ru-RU" b="1" i="1" dirty="0" smtClean="0">
                <a:latin typeface="Calibri"/>
              </a:rPr>
              <a:t>Регенерация </a:t>
            </a:r>
            <a:r>
              <a:rPr lang="en-US" b="1" i="1" dirty="0" smtClean="0">
                <a:latin typeface="Calibri"/>
              </a:rPr>
              <a:t>NADH+H⁺</a:t>
            </a:r>
          </a:p>
          <a:p>
            <a:pPr algn="ctr"/>
            <a:endParaRPr lang="ru-RU" b="1" i="1" dirty="0">
              <a:latin typeface="Calibri"/>
            </a:endParaRPr>
          </a:p>
          <a:p>
            <a:pPr algn="ctr"/>
            <a:r>
              <a:rPr lang="ru-RU" b="1" i="1" dirty="0">
                <a:latin typeface="Calibri"/>
              </a:rPr>
              <a:t> 2 </a:t>
            </a:r>
            <a:r>
              <a:rPr lang="en-US" b="1" i="1" dirty="0">
                <a:latin typeface="Calibri"/>
              </a:rPr>
              <a:t>NADH + 2 H⁺ + </a:t>
            </a:r>
            <a:r>
              <a:rPr lang="en-US" b="1" i="1" dirty="0">
                <a:solidFill>
                  <a:srgbClr val="FF0000"/>
                </a:solidFill>
                <a:latin typeface="Calibri"/>
              </a:rPr>
              <a:t>O₂</a:t>
            </a:r>
            <a:r>
              <a:rPr lang="en-US" b="1" i="1" dirty="0">
                <a:latin typeface="Calibri"/>
              </a:rPr>
              <a:t> → 2 NAD⁺ + 2H₂O (</a:t>
            </a:r>
            <a:r>
              <a:rPr lang="ru-RU" b="1" i="1" dirty="0">
                <a:latin typeface="Calibri"/>
              </a:rPr>
              <a:t>в аэробных </a:t>
            </a:r>
            <a:r>
              <a:rPr lang="ru-RU" b="1" i="1" dirty="0" smtClean="0">
                <a:latin typeface="Calibri"/>
              </a:rPr>
              <a:t>условиях)</a:t>
            </a:r>
            <a:r>
              <a:rPr lang="en-US" b="1" i="1" dirty="0" smtClean="0">
                <a:latin typeface="Calibri"/>
              </a:rPr>
              <a:t>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91544" y="263691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4</a:t>
            </a:r>
            <a:r>
              <a:rPr lang="en-US" sz="1600" b="1" i="1" dirty="0"/>
              <a:t>H</a:t>
            </a:r>
            <a:r>
              <a:rPr lang="en-US" sz="1600" b="1" i="1" dirty="0">
                <a:latin typeface="Calibri"/>
              </a:rPr>
              <a:t>⁺ + 4e⁻ </a:t>
            </a:r>
            <a:r>
              <a:rPr lang="ru-RU" sz="1600" b="1" i="1" dirty="0">
                <a:latin typeface="Calibri"/>
              </a:rPr>
              <a:t>+ О₂ </a:t>
            </a:r>
            <a:r>
              <a:rPr lang="en-US" sz="1600" b="1" i="1" dirty="0">
                <a:latin typeface="Calibri"/>
              </a:rPr>
              <a:t>→ 2H₂O (</a:t>
            </a:r>
            <a:r>
              <a:rPr lang="ru-RU" sz="1600" b="1" i="1" dirty="0" err="1">
                <a:latin typeface="Calibri"/>
              </a:rPr>
              <a:t>четырехэлектронное</a:t>
            </a:r>
            <a:endParaRPr lang="ru-RU" sz="1600" b="1" i="1" dirty="0">
              <a:latin typeface="Calibri"/>
            </a:endParaRPr>
          </a:p>
          <a:p>
            <a:r>
              <a:rPr lang="ru-RU" sz="1600" b="1" i="1" dirty="0">
                <a:latin typeface="Calibri"/>
              </a:rPr>
              <a:t>восстановление О₂ до 2Н₂О)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60861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МИТОХОНДРИИ (внутреннее строение)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808" y="4958861"/>
            <a:ext cx="11881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Структурные </a:t>
            </a:r>
            <a:r>
              <a:rPr lang="ru-RU" sz="2000" b="1" dirty="0" smtClean="0"/>
              <a:t>особенности митохондрий – </a:t>
            </a:r>
            <a:r>
              <a:rPr lang="ru-RU" sz="2000" b="1" dirty="0"/>
              <a:t>наличие 2-х мембран (гладкой наружной и складчатой внутренней) и </a:t>
            </a:r>
            <a:r>
              <a:rPr lang="ru-RU" sz="2000" b="1" dirty="0" err="1">
                <a:solidFill>
                  <a:srgbClr val="FF0000"/>
                </a:solidFill>
              </a:rPr>
              <a:t>крист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– </a:t>
            </a:r>
            <a:r>
              <a:rPr lang="ru-RU" sz="2000" b="1" dirty="0" err="1"/>
              <a:t>выпячиваний</a:t>
            </a:r>
            <a:r>
              <a:rPr lang="ru-RU" sz="2000" b="1" dirty="0"/>
              <a:t> внутренней мембраны в полость </a:t>
            </a:r>
            <a:r>
              <a:rPr lang="ru-RU" sz="2000" b="1" dirty="0" smtClean="0"/>
              <a:t>митохондрий. </a:t>
            </a:r>
            <a:r>
              <a:rPr lang="ru-RU" sz="2000" b="1" dirty="0"/>
              <a:t>Вещество между </a:t>
            </a:r>
            <a:r>
              <a:rPr lang="ru-RU" sz="2000" b="1" dirty="0" err="1"/>
              <a:t>кристами</a:t>
            </a:r>
            <a:r>
              <a:rPr lang="ru-RU" sz="2000" b="1" dirty="0"/>
              <a:t> – </a:t>
            </a:r>
            <a:r>
              <a:rPr lang="ru-RU" sz="2000" b="1" dirty="0">
                <a:solidFill>
                  <a:srgbClr val="FF0000"/>
                </a:solidFill>
              </a:rPr>
              <a:t>матрикс</a:t>
            </a:r>
            <a:r>
              <a:rPr lang="ru-RU" sz="2000" b="1" dirty="0"/>
              <a:t>. Зона между мембранами – </a:t>
            </a:r>
            <a:r>
              <a:rPr lang="ru-RU" sz="2000" b="1" dirty="0">
                <a:solidFill>
                  <a:srgbClr val="FF0000"/>
                </a:solidFill>
              </a:rPr>
              <a:t>межмембранное пространство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Наружная и внутренняя мембраны  соприкасаются в определенных местах, там находятся специальные белки-рецепторы, способствующие транспорту в матрикс митохондриальных белков, закодированных в ядерной ДНК.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" y="764704"/>
            <a:ext cx="11517923" cy="4194157"/>
          </a:xfrm>
        </p:spPr>
      </p:pic>
    </p:spTree>
    <p:extLst>
      <p:ext uri="{BB962C8B-B14F-4D97-AF65-F5344CB8AC3E}">
        <p14:creationId xmlns:p14="http://schemas.microsoft.com/office/powerpoint/2010/main" val="89904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2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Цикл Кребса (цикл трикарбоновых кислот)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712176"/>
            <a:ext cx="7104184" cy="5475915"/>
          </a:xfrm>
        </p:spPr>
      </p:pic>
      <p:sp>
        <p:nvSpPr>
          <p:cNvPr id="7" name="TextBox 6"/>
          <p:cNvSpPr txBox="1"/>
          <p:nvPr/>
        </p:nvSpPr>
        <p:spPr>
          <a:xfrm>
            <a:off x="7403123" y="826477"/>
            <a:ext cx="4580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Поступающий  в цикл Кребса ацетил-</a:t>
            </a:r>
            <a:r>
              <a:rPr lang="ru-RU" sz="2400" b="1" dirty="0" err="1" smtClean="0"/>
              <a:t>КоА</a:t>
            </a:r>
            <a:r>
              <a:rPr lang="ru-RU" sz="2400" b="1" dirty="0" smtClean="0"/>
              <a:t> претерпевает 8 реакций</a:t>
            </a:r>
            <a:r>
              <a:rPr lang="en-US" sz="2400" b="1" dirty="0" smtClean="0"/>
              <a:t> </a:t>
            </a:r>
            <a:r>
              <a:rPr lang="ru-RU" sz="2400" b="1" dirty="0" smtClean="0"/>
              <a:t>, в ходе которых образуются:</a:t>
            </a:r>
          </a:p>
          <a:p>
            <a:r>
              <a:rPr lang="ru-RU" sz="2400" b="1" dirty="0" smtClean="0"/>
              <a:t>     а) молекулы АТ</a:t>
            </a:r>
            <a:r>
              <a:rPr lang="en-US" sz="2400" b="1" dirty="0" smtClean="0"/>
              <a:t>P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     б) молекулы восстановленного </a:t>
            </a:r>
            <a:r>
              <a:rPr lang="en-US" sz="2400" b="1" dirty="0" smtClean="0"/>
              <a:t>NAD</a:t>
            </a:r>
            <a:r>
              <a:rPr lang="ru-RU" sz="2400" b="1" dirty="0" smtClean="0"/>
              <a:t> (</a:t>
            </a:r>
            <a:r>
              <a:rPr lang="en-US" sz="2400" b="1" dirty="0" smtClean="0"/>
              <a:t>NADH+H⁺)</a:t>
            </a:r>
            <a:r>
              <a:rPr lang="ru-RU" sz="2400" b="1" dirty="0" smtClean="0"/>
              <a:t>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в) молекулы восстановленного</a:t>
            </a:r>
            <a:r>
              <a:rPr lang="en-US" sz="2400" b="1" dirty="0" smtClean="0"/>
              <a:t> FAD (FADH₂).</a:t>
            </a:r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Молекулы восстановленного </a:t>
            </a:r>
            <a:r>
              <a:rPr lang="en-US" sz="2400" b="1" dirty="0" smtClean="0"/>
              <a:t>NAD</a:t>
            </a:r>
            <a:r>
              <a:rPr lang="ru-RU" sz="2400" b="1" dirty="0" smtClean="0"/>
              <a:t> и </a:t>
            </a:r>
            <a:r>
              <a:rPr lang="en-US" sz="2400" b="1" dirty="0" smtClean="0"/>
              <a:t>FAD </a:t>
            </a:r>
            <a:r>
              <a:rPr lang="ru-RU" sz="2400" b="1" dirty="0" smtClean="0"/>
              <a:t>поступают в электрон-транспортную цепь (дыхательная цепь).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8" name="Стрелка влево 7"/>
          <p:cNvSpPr/>
          <p:nvPr/>
        </p:nvSpPr>
        <p:spPr>
          <a:xfrm rot="1499196">
            <a:off x="3656592" y="6156190"/>
            <a:ext cx="1344576" cy="346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73162" y="6329256"/>
            <a:ext cx="152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АТ</a:t>
            </a:r>
            <a:r>
              <a:rPr lang="en-US" b="1" dirty="0" smtClean="0"/>
              <a:t>P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5470" y="1802423"/>
            <a:ext cx="210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Щавелево-уксусная кислота = </a:t>
            </a:r>
            <a:r>
              <a:rPr lang="ru-RU" sz="1400" b="1" dirty="0" err="1" smtClean="0"/>
              <a:t>оксалоацетат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101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7126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Цикл Кребса: метаболические и энергетические итоги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C:\Users\Кирилл\Documents\krebscy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764704"/>
            <a:ext cx="652509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8400257" y="5867923"/>
            <a:ext cx="836461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92344" y="5827273"/>
            <a:ext cx="299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NADH + H⁺ </a:t>
            </a:r>
            <a:r>
              <a:rPr lang="ru-RU" b="1" dirty="0" smtClean="0"/>
              <a:t>поступает в комплекс </a:t>
            </a:r>
            <a:r>
              <a:rPr lang="en-US" b="1" dirty="0" smtClean="0"/>
              <a:t>I</a:t>
            </a:r>
            <a:r>
              <a:rPr lang="ru-RU" b="1" dirty="0" smtClean="0"/>
              <a:t> дыхательной цепи</a:t>
            </a:r>
            <a:endParaRPr lang="ru-RU" b="1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2819128" y="4509120"/>
            <a:ext cx="4388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Кирилл\Documents\krebs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37" y="757252"/>
            <a:ext cx="652509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8534942" y="5775169"/>
            <a:ext cx="567090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06869" y="5827273"/>
            <a:ext cx="18100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5775169"/>
            <a:ext cx="236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Генерация энергии в форме АТР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0312" y="4509120"/>
            <a:ext cx="245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FADH₂ </a:t>
            </a:r>
            <a:r>
              <a:rPr lang="ru-RU" b="1" dirty="0" smtClean="0"/>
              <a:t>поступает в комплекс </a:t>
            </a:r>
            <a:r>
              <a:rPr lang="en-US" b="1" dirty="0" smtClean="0"/>
              <a:t>II </a:t>
            </a:r>
            <a:r>
              <a:rPr lang="ru-RU" b="1" dirty="0" smtClean="0"/>
              <a:t>дыхательной цепи</a:t>
            </a:r>
            <a:endParaRPr lang="ru-RU" b="1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2322187" y="4511334"/>
            <a:ext cx="978408" cy="340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18504" y="2148840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Ацетил-</a:t>
            </a:r>
            <a:r>
              <a:rPr lang="ru-RU" b="1" dirty="0" err="1" smtClean="0"/>
              <a:t>КоА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58905" y="764704"/>
            <a:ext cx="2710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Цикл Кребса </a:t>
            </a:r>
            <a:r>
              <a:rPr lang="ru-RU" b="1" dirty="0" smtClean="0"/>
              <a:t>– центральное звено клеточного метаболизма. </a:t>
            </a:r>
            <a:endParaRPr lang="en-US" b="1" dirty="0" smtClean="0"/>
          </a:p>
          <a:p>
            <a:r>
              <a:rPr lang="ru-RU" b="1" dirty="0" smtClean="0"/>
              <a:t>Он состоит из 8 последовательных реакций. </a:t>
            </a:r>
            <a:endParaRPr lang="en-US" b="1" dirty="0" smtClean="0"/>
          </a:p>
          <a:p>
            <a:r>
              <a:rPr lang="ru-RU" b="1" dirty="0" smtClean="0"/>
              <a:t>За один оборот цикла (на одну молекулу </a:t>
            </a:r>
            <a:r>
              <a:rPr lang="ru-RU" b="1" dirty="0" err="1" smtClean="0"/>
              <a:t>пирувата</a:t>
            </a:r>
            <a:r>
              <a:rPr lang="ru-RU" b="1" dirty="0" smtClean="0"/>
              <a:t>) образуются:</a:t>
            </a:r>
          </a:p>
          <a:p>
            <a:r>
              <a:rPr lang="ru-RU" b="1" dirty="0" smtClean="0"/>
              <a:t> 3 </a:t>
            </a:r>
            <a:r>
              <a:rPr lang="en-US" b="1" dirty="0" smtClean="0"/>
              <a:t> (NADH+H⁺)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en-US" b="1" dirty="0" smtClean="0"/>
              <a:t>1 FADH₂ </a:t>
            </a:r>
            <a:endParaRPr lang="ru-RU" b="1" dirty="0"/>
          </a:p>
          <a:p>
            <a:r>
              <a:rPr lang="ru-RU" b="1" dirty="0" smtClean="0"/>
              <a:t> 1 </a:t>
            </a:r>
            <a:r>
              <a:rPr lang="en-US" b="1" dirty="0" smtClean="0"/>
              <a:t>GTP</a:t>
            </a:r>
            <a:r>
              <a:rPr lang="ru-RU" b="1" dirty="0" smtClean="0"/>
              <a:t>, который далее превращается в </a:t>
            </a:r>
            <a:r>
              <a:rPr lang="en-US" b="1" dirty="0" smtClean="0"/>
              <a:t>ATP.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88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07" y="0"/>
            <a:ext cx="11517923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Постадийное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изменение свободной энергии в гликолизе и цикле Кребса</a:t>
            </a:r>
          </a:p>
        </p:txBody>
      </p:sp>
      <p:pic>
        <p:nvPicPr>
          <p:cNvPr id="3074" name="Picture 2" descr="H:\БИОЭНЕРГЕТИКА (МАТЕРИАЛЫ К НОВОМУ КУРСУ)\свободная энергия в цикле Креб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" y="926305"/>
            <a:ext cx="7848872" cy="57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ая стрелка вверх/вниз 5"/>
          <p:cNvSpPr/>
          <p:nvPr/>
        </p:nvSpPr>
        <p:spPr>
          <a:xfrm>
            <a:off x="7610509" y="2331296"/>
            <a:ext cx="484632" cy="39604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79069" y="1512277"/>
            <a:ext cx="3578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целом гликолиз + цикл Кребса является </a:t>
            </a:r>
            <a:r>
              <a:rPr lang="ru-RU" sz="2400" b="1" dirty="0" err="1" smtClean="0"/>
              <a:t>экзергоническим</a:t>
            </a:r>
            <a:r>
              <a:rPr lang="ru-RU" sz="2400" b="1" dirty="0" smtClean="0"/>
              <a:t> процессом.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04185" y="926305"/>
            <a:ext cx="165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(Цикл Кребса)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014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69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Общая схема гликолиза и цикла Кребса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(расчет на 1 молекулу глюкозы)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886968"/>
            <a:ext cx="5669280" cy="5797296"/>
          </a:xfrm>
        </p:spPr>
      </p:pic>
      <p:sp>
        <p:nvSpPr>
          <p:cNvPr id="6" name="TextBox 5"/>
          <p:cNvSpPr txBox="1"/>
          <p:nvPr/>
        </p:nvSpPr>
        <p:spPr>
          <a:xfrm>
            <a:off x="6096000" y="822960"/>
            <a:ext cx="5846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400" b="1" dirty="0" smtClean="0"/>
              <a:t>1. Превращение 1 м-</a:t>
            </a:r>
            <a:r>
              <a:rPr lang="ru-RU" sz="2400" b="1" dirty="0" err="1" smtClean="0"/>
              <a:t>лы</a:t>
            </a:r>
            <a:r>
              <a:rPr lang="ru-RU" sz="2400" b="1" dirty="0" smtClean="0"/>
              <a:t> глюкозы в 2 м-</a:t>
            </a:r>
            <a:r>
              <a:rPr lang="ru-RU" sz="2400" b="1" dirty="0" err="1" smtClean="0"/>
              <a:t>лы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пирувата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00B0F0"/>
                </a:solidFill>
              </a:rPr>
              <a:t>анаэробный гликолиз</a:t>
            </a:r>
            <a:r>
              <a:rPr lang="ru-RU" sz="2400" b="1" dirty="0" smtClean="0"/>
              <a:t>):</a:t>
            </a:r>
          </a:p>
          <a:p>
            <a:r>
              <a:rPr lang="ru-RU" sz="2400" b="1" dirty="0" smtClean="0"/>
              <a:t>Глюкоза + </a:t>
            </a:r>
            <a:r>
              <a:rPr lang="en-US" sz="2400" b="1" dirty="0" smtClean="0"/>
              <a:t>2NAD⁺ + 2ADP + 2P →</a:t>
            </a:r>
          </a:p>
          <a:p>
            <a:r>
              <a:rPr lang="en-US" sz="2400" b="1" dirty="0" smtClean="0"/>
              <a:t> 2</a:t>
            </a:r>
            <a:r>
              <a:rPr lang="ru-RU" sz="2400" b="1" dirty="0" err="1" smtClean="0"/>
              <a:t>пируват</a:t>
            </a:r>
            <a:r>
              <a:rPr lang="ru-RU" sz="2400" b="1" dirty="0" smtClean="0"/>
              <a:t> + 2(</a:t>
            </a:r>
            <a:r>
              <a:rPr lang="en-US" sz="2400" b="1" dirty="0" smtClean="0"/>
              <a:t>NADH+H⁺) + 2ATP + 2H₂O</a:t>
            </a:r>
          </a:p>
          <a:p>
            <a:r>
              <a:rPr lang="ru-RU" sz="2400" b="1" dirty="0" smtClean="0"/>
              <a:t>   2. </a:t>
            </a:r>
            <a:r>
              <a:rPr lang="ru-RU" sz="2400" b="1" dirty="0" err="1" smtClean="0">
                <a:solidFill>
                  <a:srgbClr val="00B0F0"/>
                </a:solidFill>
              </a:rPr>
              <a:t>Пируватдегидрогеназный</a:t>
            </a:r>
            <a:r>
              <a:rPr lang="ru-RU" sz="2400" b="1" dirty="0" smtClean="0">
                <a:solidFill>
                  <a:srgbClr val="00B0F0"/>
                </a:solidFill>
              </a:rPr>
              <a:t> комплекс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2пируват + 2</a:t>
            </a:r>
            <a:r>
              <a:rPr lang="en-US" sz="2400" b="1" dirty="0" smtClean="0"/>
              <a:t>NAD⁺ →</a:t>
            </a:r>
            <a:r>
              <a:rPr lang="ru-RU" sz="2400" b="1" dirty="0" smtClean="0"/>
              <a:t> 2ацетил-КоА + 2(</a:t>
            </a:r>
            <a:r>
              <a:rPr lang="en-US" sz="2400" b="1" dirty="0" smtClean="0"/>
              <a:t>NADH+H⁺) + 2CO₂</a:t>
            </a:r>
          </a:p>
          <a:p>
            <a:r>
              <a:rPr lang="ru-RU" sz="2400" b="1" dirty="0" smtClean="0"/>
              <a:t>   3. </a:t>
            </a:r>
            <a:r>
              <a:rPr lang="ru-RU" sz="2400" b="1" dirty="0" smtClean="0">
                <a:solidFill>
                  <a:srgbClr val="00B0F0"/>
                </a:solidFill>
              </a:rPr>
              <a:t>Цикл Кребса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2ацетил-КоА → 6(</a:t>
            </a:r>
            <a:r>
              <a:rPr lang="en-US" sz="2400" b="1" dirty="0" smtClean="0"/>
              <a:t>NADH+H⁺) +2FADH₂ + 2ATP</a:t>
            </a:r>
          </a:p>
          <a:p>
            <a:endParaRPr lang="en-US" sz="2400" b="1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Итого</a:t>
            </a:r>
            <a:r>
              <a:rPr lang="ru-RU" sz="2400" b="1" dirty="0" smtClean="0"/>
              <a:t>: а) генерируется 4 </a:t>
            </a:r>
            <a:r>
              <a:rPr lang="en-US" sz="2400" b="1" dirty="0" smtClean="0"/>
              <a:t>ATP;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</a:t>
            </a:r>
            <a:r>
              <a:rPr lang="ru-RU" sz="2400" b="1" dirty="0" smtClean="0"/>
              <a:t>б) в ферментативные комплексы электрон-транспортной цепи поступают:</a:t>
            </a:r>
          </a:p>
          <a:p>
            <a:r>
              <a:rPr lang="ru-RU" sz="2400" b="1" dirty="0" smtClean="0"/>
              <a:t>2 + 2 + 6 = 10 (</a:t>
            </a:r>
            <a:r>
              <a:rPr lang="en-US" sz="2400" b="1" dirty="0" smtClean="0"/>
              <a:t>NADH+H⁺) </a:t>
            </a:r>
            <a:r>
              <a:rPr lang="ru-RU" sz="2400" b="1" dirty="0" smtClean="0"/>
              <a:t>и 2 </a:t>
            </a:r>
            <a:r>
              <a:rPr lang="en-US" sz="2400" b="1" dirty="0" smtClean="0"/>
              <a:t>FADH₂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168" y="1362456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5449" y="2249424"/>
            <a:ext cx="68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2.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5176" y="3529584"/>
            <a:ext cx="57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31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3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Обмен веществ и  энергии (метаболизм)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13816"/>
            <a:ext cx="9454895" cy="5705856"/>
          </a:xfrm>
        </p:spPr>
      </p:pic>
    </p:spTree>
    <p:extLst>
      <p:ext uri="{BB962C8B-B14F-4D97-AF65-F5344CB8AC3E}">
        <p14:creationId xmlns:p14="http://schemas.microsoft.com/office/powerpoint/2010/main" val="31226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0"/>
            <a:ext cx="8928992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Цикл трикарбоновых кислот – продукт эволюции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476673"/>
            <a:ext cx="8784976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76672"/>
            <a:ext cx="48245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8048" y="476673"/>
            <a:ext cx="5544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</a:t>
            </a:r>
            <a:r>
              <a:rPr lang="ru-RU" sz="2400" b="1" dirty="0"/>
              <a:t>У анаэробов возможно лишь частичное окисление ацетил</a:t>
            </a:r>
            <a:r>
              <a:rPr lang="en-US" sz="2400" b="1" dirty="0"/>
              <a:t>-CoA (1</a:t>
            </a:r>
            <a:r>
              <a:rPr lang="en-US" sz="2400" b="1" dirty="0">
                <a:latin typeface="Calibri"/>
              </a:rPr>
              <a:t>→2→3) </a:t>
            </a:r>
            <a:r>
              <a:rPr lang="ru-RU" sz="2400" b="1" dirty="0">
                <a:latin typeface="Calibri"/>
              </a:rPr>
              <a:t>до </a:t>
            </a:r>
            <a:r>
              <a:rPr lang="ru-RU" sz="2400" b="1" dirty="0" err="1">
                <a:latin typeface="Calibri"/>
              </a:rPr>
              <a:t>кетоглутарата</a:t>
            </a:r>
            <a:r>
              <a:rPr lang="ru-RU" sz="2400" b="1" dirty="0">
                <a:latin typeface="Calibri"/>
              </a:rPr>
              <a:t>. На этом «окислительный» сегмент цикла прерывается из-за </a:t>
            </a:r>
            <a:r>
              <a:rPr lang="ru-RU" sz="2400" b="1" dirty="0" smtClean="0">
                <a:latin typeface="Calibri"/>
              </a:rPr>
              <a:t>отсутствия фермента -  </a:t>
            </a:r>
            <a:r>
              <a:rPr lang="ru-RU" sz="2400" b="1" dirty="0" err="1">
                <a:latin typeface="Calibri"/>
              </a:rPr>
              <a:t>кетоглутаратдегидрогеназы</a:t>
            </a:r>
            <a:r>
              <a:rPr lang="ru-RU" sz="2400" b="1" dirty="0">
                <a:latin typeface="Calibri"/>
              </a:rPr>
              <a:t>. </a:t>
            </a:r>
          </a:p>
          <a:p>
            <a:r>
              <a:rPr lang="ru-RU" sz="2400" b="1" dirty="0">
                <a:latin typeface="Calibri"/>
              </a:rPr>
              <a:t>    В то же время возможен «обратный» восстановительный </a:t>
            </a:r>
            <a:r>
              <a:rPr lang="ru-RU" sz="2400" b="1" dirty="0" smtClean="0">
                <a:latin typeface="Calibri"/>
              </a:rPr>
              <a:t>путь:  </a:t>
            </a:r>
            <a:r>
              <a:rPr lang="ru-RU" sz="2400" b="1" dirty="0">
                <a:latin typeface="Calibri"/>
              </a:rPr>
              <a:t>4→ 5 → 6 → 7 → 8.  Для его работы нужен </a:t>
            </a:r>
            <a:r>
              <a:rPr lang="en-US" sz="2400" b="1" dirty="0">
                <a:latin typeface="Calibri"/>
              </a:rPr>
              <a:t>NADH: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/>
              </a:rPr>
              <a:t>Oxaloacetate + (NADH+H⁺) →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/>
              </a:rPr>
              <a:t>Malate + NAD⁺</a:t>
            </a:r>
            <a:r>
              <a:rPr lang="ru-RU" sz="2400" b="1" dirty="0">
                <a:solidFill>
                  <a:srgbClr val="FF0000"/>
                </a:solidFill>
                <a:latin typeface="Calibri"/>
              </a:rPr>
              <a:t> </a:t>
            </a:r>
            <a:endParaRPr lang="en-US" sz="2400" b="1" dirty="0">
              <a:solidFill>
                <a:srgbClr val="FF0000"/>
              </a:solidFill>
              <a:latin typeface="Calibri"/>
            </a:endParaRPr>
          </a:p>
          <a:p>
            <a:pPr algn="just"/>
            <a:r>
              <a:rPr lang="ru-RU" sz="2400" b="1" dirty="0">
                <a:latin typeface="Calibri"/>
              </a:rPr>
              <a:t>    Этот </a:t>
            </a:r>
            <a:r>
              <a:rPr lang="en-US" sz="2400" b="1" dirty="0">
                <a:latin typeface="Calibri"/>
              </a:rPr>
              <a:t>NADH+H⁺ </a:t>
            </a:r>
            <a:r>
              <a:rPr lang="ru-RU" sz="2400" b="1" dirty="0">
                <a:latin typeface="Calibri"/>
              </a:rPr>
              <a:t>возникает в реакции окисления </a:t>
            </a:r>
            <a:r>
              <a:rPr lang="ru-RU" sz="2400" b="1" dirty="0" err="1">
                <a:latin typeface="Calibri"/>
              </a:rPr>
              <a:t>изоцитрата</a:t>
            </a:r>
            <a:r>
              <a:rPr lang="ru-RU" sz="2400" b="1" dirty="0">
                <a:latin typeface="Calibri"/>
              </a:rPr>
              <a:t> (3):</a:t>
            </a: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Calibri"/>
              </a:rPr>
              <a:t>Isocitrate</a:t>
            </a:r>
            <a:r>
              <a:rPr lang="en-US" sz="2400" b="1" dirty="0">
                <a:solidFill>
                  <a:srgbClr val="00B050"/>
                </a:solidFill>
                <a:latin typeface="Calibri"/>
              </a:rPr>
              <a:t> + NAD⁺ → </a:t>
            </a: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Calibri"/>
              </a:rPr>
              <a:t>Ketoglutarate</a:t>
            </a:r>
            <a:r>
              <a:rPr lang="en-US" sz="2400" b="1" dirty="0">
                <a:solidFill>
                  <a:srgbClr val="00B050"/>
                </a:solidFill>
                <a:latin typeface="Calibri"/>
              </a:rPr>
              <a:t> + NADH + H⁺</a:t>
            </a:r>
            <a:r>
              <a:rPr lang="ru-RU" sz="2400" b="1" dirty="0">
                <a:solidFill>
                  <a:srgbClr val="00B050"/>
                </a:solidFill>
                <a:latin typeface="Calibri"/>
              </a:rPr>
              <a:t>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5780" y="285293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3832" y="335699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856" y="400506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9656" y="285293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5600" y="37263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5600" y="443711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9616" y="515719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7.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7688" y="594928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8.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5721" y="3910990"/>
            <a:ext cx="77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NADH</a:t>
            </a:r>
            <a:endParaRPr lang="ru-RU" sz="1600" b="1" dirty="0"/>
          </a:p>
        </p:txBody>
      </p:sp>
      <p:sp>
        <p:nvSpPr>
          <p:cNvPr id="14" name="Стрелка вправо 13"/>
          <p:cNvSpPr/>
          <p:nvPr/>
        </p:nvSpPr>
        <p:spPr>
          <a:xfrm rot="11393607" flipV="1">
            <a:off x="4210386" y="4082088"/>
            <a:ext cx="579741" cy="204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470441">
            <a:off x="2987303" y="3709566"/>
            <a:ext cx="604671" cy="2046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81" y="44624"/>
            <a:ext cx="11564081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Комплексы электронно-транспортной цепи – переносчики электронов</a:t>
            </a:r>
          </a:p>
        </p:txBody>
      </p:sp>
      <p:pic>
        <p:nvPicPr>
          <p:cNvPr id="1027" name="Picture 3" descr="C:\Users\Кирилл\Documents\БИОЭНЕРГЕТИКА-Материалы к лекции 4\ox-pho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1" y="710281"/>
            <a:ext cx="7123965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3438" y="5882054"/>
            <a:ext cx="408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Электронно-транспортная цепь:</a:t>
            </a:r>
          </a:p>
          <a:p>
            <a:r>
              <a:rPr lang="ru-RU" b="1" dirty="0"/>
              <a:t>с</a:t>
            </a:r>
            <a:r>
              <a:rPr lang="ru-RU" b="1" dirty="0" smtClean="0"/>
              <a:t>корость </a:t>
            </a:r>
            <a:r>
              <a:rPr lang="ru-RU" b="1" dirty="0"/>
              <a:t>переноса: 1 электрон за 5-20 миллисекунд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5561" y="908720"/>
            <a:ext cx="45831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Образовавшийся в цикле Кребса восстановленный </a:t>
            </a:r>
            <a:r>
              <a:rPr lang="en-US" sz="2400" b="1" dirty="0" smtClean="0"/>
              <a:t>NAD (NADH+Hᶧ) </a:t>
            </a:r>
            <a:r>
              <a:rPr lang="ru-RU" sz="2400" b="1" dirty="0" smtClean="0"/>
              <a:t>в матриксе включается в комплекс </a:t>
            </a:r>
            <a:r>
              <a:rPr lang="en-US" sz="2400" b="1" dirty="0" smtClean="0"/>
              <a:t>I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     Далее электроны движутся по электронно-транспортной цепи </a:t>
            </a:r>
            <a:r>
              <a:rPr lang="en-US" sz="2400" b="1" dirty="0" smtClean="0"/>
              <a:t>I → II → III →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цитохром</a:t>
            </a:r>
            <a:r>
              <a:rPr lang="ru-RU" sz="2400" b="1" dirty="0" smtClean="0"/>
              <a:t> с →</a:t>
            </a:r>
            <a:r>
              <a:rPr lang="en-US" sz="2400" b="1" dirty="0" smtClean="0"/>
              <a:t> IV, </a:t>
            </a:r>
            <a:r>
              <a:rPr lang="ru-RU" sz="2400" b="1" dirty="0" smtClean="0"/>
              <a:t>а протоны Н</a:t>
            </a:r>
            <a:r>
              <a:rPr lang="en-US" sz="2400" b="1" dirty="0" smtClean="0"/>
              <a:t>ᶧ</a:t>
            </a:r>
            <a:r>
              <a:rPr lang="ru-RU" sz="2400" b="1" dirty="0" smtClean="0"/>
              <a:t>  переходят в межмембранное пространство.</a:t>
            </a:r>
          </a:p>
          <a:p>
            <a:r>
              <a:rPr lang="ru-RU" sz="2400" b="1" dirty="0" smtClean="0"/>
              <a:t>     В комплексе </a:t>
            </a:r>
            <a:r>
              <a:rPr lang="en-US" sz="2400" b="1" dirty="0" smtClean="0"/>
              <a:t>IV </a:t>
            </a:r>
            <a:r>
              <a:rPr lang="ru-RU" sz="2400" b="1" dirty="0" smtClean="0"/>
              <a:t>путь электронов заканчивается: в нем происходит 4-х электронное восстановление О₂ до воды: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rgbClr val="FF0000"/>
                </a:solidFill>
              </a:rPr>
              <a:t>О₂ + 4Н</a:t>
            </a:r>
            <a:r>
              <a:rPr lang="en-US" sz="2400" b="1" dirty="0" smtClean="0">
                <a:solidFill>
                  <a:srgbClr val="FF0000"/>
                </a:solidFill>
              </a:rPr>
              <a:t>ᶧ</a:t>
            </a:r>
            <a:r>
              <a:rPr lang="ru-RU" sz="2400" b="1" dirty="0" smtClean="0">
                <a:solidFill>
                  <a:srgbClr val="FF0000"/>
                </a:solidFill>
              </a:rPr>
              <a:t> + 4е¯ → 2Н₂О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4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4" y="44624"/>
            <a:ext cx="11192256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Окислительно-восстановительный потенциал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–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мера сродства к электронам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6" y="692696"/>
            <a:ext cx="11503152" cy="5904656"/>
          </a:xfrm>
        </p:spPr>
        <p:txBody>
          <a:bodyPr>
            <a:normAutofit/>
          </a:bodyPr>
          <a:lstStyle/>
          <a:p>
            <a:r>
              <a:rPr lang="ru-RU" sz="2000" b="1" dirty="0"/>
              <a:t>Для количественной оценки способности химического вещества присоединять электроны (восстанавливаться) вводится понятие </a:t>
            </a:r>
            <a:r>
              <a:rPr lang="ru-RU" sz="2000" b="1" dirty="0" err="1">
                <a:solidFill>
                  <a:srgbClr val="FF0000"/>
                </a:solidFill>
              </a:rPr>
              <a:t>окислительно</a:t>
            </a:r>
            <a:r>
              <a:rPr lang="ru-RU" sz="2000" b="1" dirty="0">
                <a:solidFill>
                  <a:srgbClr val="FF0000"/>
                </a:solidFill>
              </a:rPr>
              <a:t>-восстановительного потенциала </a:t>
            </a:r>
            <a:r>
              <a:rPr lang="ru-RU" sz="2000" b="1" dirty="0"/>
              <a:t>(Е, </a:t>
            </a:r>
            <a:r>
              <a:rPr lang="ru-RU" sz="2000" b="1" dirty="0" err="1"/>
              <a:t>редокс</a:t>
            </a:r>
            <a:r>
              <a:rPr lang="ru-RU" sz="2000" b="1" dirty="0"/>
              <a:t>-потенциал). Для </a:t>
            </a:r>
            <a:r>
              <a:rPr lang="ru-RU" sz="2000" b="1" dirty="0" err="1"/>
              <a:t>окислительно</a:t>
            </a:r>
            <a:r>
              <a:rPr lang="ru-RU" sz="2000" b="1" dirty="0"/>
              <a:t>-восстановительной реакции </a:t>
            </a:r>
            <a:r>
              <a:rPr lang="en-US" sz="2000" b="1" i="1" dirty="0"/>
              <a:t>A(ox) + ne⁻ = A(red) </a:t>
            </a:r>
            <a:r>
              <a:rPr lang="ru-RU" sz="2000" b="1" dirty="0"/>
              <a:t>величина Е описывается уравнением Нернста (при 25°С и постоянном атмосферном давлении 101,3 кПа):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132856"/>
            <a:ext cx="51845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504" y="3789040"/>
            <a:ext cx="11192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где: Е₀ - стандартный восстановительный потенциал системы (в вольтах), то есть потенциал восстановления данной пары компонентов реакции в стандартных условиях (25°С) и при равных концентрациях этих компонентов (1 моль), </a:t>
            </a:r>
            <a:r>
              <a:rPr lang="en-US" sz="2000" b="1" dirty="0"/>
              <a:t>n –</a:t>
            </a:r>
            <a:r>
              <a:rPr lang="ru-RU" sz="2000" b="1" dirty="0"/>
              <a:t> число электронов, принимающих участие в данной реакции, а</a:t>
            </a:r>
            <a:r>
              <a:rPr lang="en-US" sz="2000" b="1" dirty="0"/>
              <a:t>(ox) </a:t>
            </a:r>
            <a:r>
              <a:rPr lang="ru-RU" sz="2000" b="1" dirty="0"/>
              <a:t>и </a:t>
            </a:r>
            <a:r>
              <a:rPr lang="en-US" sz="2000" b="1" dirty="0"/>
              <a:t>a(red) – </a:t>
            </a:r>
            <a:r>
              <a:rPr lang="ru-RU" sz="2000" b="1" dirty="0"/>
              <a:t>молярные концентрации окисленного </a:t>
            </a:r>
            <a:r>
              <a:rPr lang="en-US" sz="2000" b="1" dirty="0"/>
              <a:t>A(ox) </a:t>
            </a:r>
            <a:r>
              <a:rPr lang="ru-RU" sz="2000" b="1" dirty="0"/>
              <a:t>и восстановленного </a:t>
            </a:r>
            <a:r>
              <a:rPr lang="en-US" sz="2000" b="1" dirty="0"/>
              <a:t>A(red) </a:t>
            </a:r>
            <a:r>
              <a:rPr lang="ru-RU" sz="2000" b="1" dirty="0"/>
              <a:t>компонентов реакции. </a:t>
            </a:r>
          </a:p>
          <a:p>
            <a:r>
              <a:rPr lang="ru-RU" sz="2000" b="1" dirty="0"/>
              <a:t>Если указанные молярные концентрации равны: </a:t>
            </a:r>
            <a:r>
              <a:rPr lang="en-US" sz="2000" b="1" dirty="0"/>
              <a:t>a(ox)=a(red)= 1 </a:t>
            </a:r>
            <a:r>
              <a:rPr lang="ru-RU" sz="2000" b="1" dirty="0"/>
              <a:t>моль, то </a:t>
            </a:r>
            <a:r>
              <a:rPr lang="en-US" sz="2000" b="1" dirty="0"/>
              <a:t>lg1 =0 </a:t>
            </a:r>
            <a:r>
              <a:rPr lang="ru-RU" sz="2000" b="1" dirty="0"/>
              <a:t>и следовательно Е=Е₀. </a:t>
            </a:r>
          </a:p>
          <a:p>
            <a:r>
              <a:rPr lang="ru-RU" sz="2000" b="1" dirty="0"/>
              <a:t>Если при вышеуказанных условиях  рН=7, то Е₀ обозначают как Е₀ʹ. </a:t>
            </a:r>
          </a:p>
          <a:p>
            <a:r>
              <a:rPr lang="en-US" sz="2000" b="1" dirty="0"/>
              <a:t>(</a:t>
            </a:r>
            <a:r>
              <a:rPr lang="ru-RU" sz="2000" b="1" dirty="0"/>
              <a:t>Ряд авторов пользуются следующими обозначениями: Е, Е° и Е°ʹ</a:t>
            </a:r>
            <a:r>
              <a:rPr lang="en-US" sz="2000" b="1" dirty="0"/>
              <a:t>)</a:t>
            </a:r>
            <a:r>
              <a:rPr lang="ru-RU" sz="2000" b="1" dirty="0"/>
              <a:t> 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099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928992" cy="57606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Примеры измерения стандартного восстановительного потенциала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620688"/>
            <a:ext cx="3178696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620688"/>
            <a:ext cx="512756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92" y="1842691"/>
            <a:ext cx="5040560" cy="21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3792" y="620688"/>
            <a:ext cx="6784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Знание величин Е₀ʹ позволяет определить направление переноса электронов между разными </a:t>
            </a:r>
            <a:r>
              <a:rPr lang="ru-RU" sz="2000" b="1" dirty="0" err="1"/>
              <a:t>окислительно</a:t>
            </a:r>
            <a:r>
              <a:rPr lang="ru-RU" sz="2000" b="1" dirty="0"/>
              <a:t>-восстановительными парами. Примеры: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6" y="4221089"/>
            <a:ext cx="6458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Чем меньше величина </a:t>
            </a:r>
            <a:r>
              <a:rPr lang="ru-RU" sz="2000" b="1" dirty="0" err="1"/>
              <a:t>редокс</a:t>
            </a:r>
            <a:r>
              <a:rPr lang="ru-RU" sz="2000" b="1" dirty="0"/>
              <a:t>-потенциала пары, тем легче эта пара </a:t>
            </a:r>
            <a:r>
              <a:rPr lang="ru-RU" sz="2000" b="1" dirty="0">
                <a:solidFill>
                  <a:srgbClr val="FF0000"/>
                </a:solidFill>
              </a:rPr>
              <a:t>отдает</a:t>
            </a:r>
            <a:r>
              <a:rPr lang="ru-RU" sz="2000" b="1" dirty="0"/>
              <a:t> электроны.</a:t>
            </a:r>
          </a:p>
          <a:p>
            <a:r>
              <a:rPr lang="ru-RU" sz="2000" b="1" dirty="0"/>
              <a:t>Из приведенных двух примеров видно, что величина Е₀ʹ пары  НАДН+Н⁺/НАД⁺ (-0,32 В) </a:t>
            </a:r>
            <a:r>
              <a:rPr lang="ru-RU" sz="2000" b="1" dirty="0">
                <a:solidFill>
                  <a:srgbClr val="FF0000"/>
                </a:solidFill>
              </a:rPr>
              <a:t>меньше</a:t>
            </a:r>
            <a:r>
              <a:rPr lang="ru-RU" sz="2000" b="1" dirty="0"/>
              <a:t>, чем пары Н₂О/0,5О₂ (+0,816 В). Значит  пара (2) </a:t>
            </a:r>
            <a:r>
              <a:rPr lang="en-US" sz="2000" b="1" dirty="0"/>
              <a:t>- </a:t>
            </a:r>
            <a:r>
              <a:rPr lang="ru-RU" sz="2000" b="1" dirty="0"/>
              <a:t>хороший </a:t>
            </a:r>
            <a:r>
              <a:rPr lang="ru-RU" sz="2000" b="1" i="1" dirty="0"/>
              <a:t>донор электронов </a:t>
            </a:r>
            <a:r>
              <a:rPr lang="ru-RU" sz="2000" b="1" dirty="0"/>
              <a:t>(отдает электроны), а  пара (1)  – </a:t>
            </a:r>
            <a:r>
              <a:rPr lang="ru-RU" sz="2000" b="1" i="1" dirty="0"/>
              <a:t>хороший акцептор </a:t>
            </a:r>
            <a:r>
              <a:rPr lang="ru-RU" sz="2000" b="1" dirty="0"/>
              <a:t>электронов (плохо отдает, но хорошо принимает).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7728" y="3144007"/>
            <a:ext cx="1342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Водородный</a:t>
            </a:r>
          </a:p>
          <a:p>
            <a:r>
              <a:rPr lang="ru-RU" sz="1600" b="1" dirty="0"/>
              <a:t>электрод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2656" y="6419088"/>
            <a:ext cx="2671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Водородный электрод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3792" y="1860586"/>
            <a:ext cx="69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9916" y="2953512"/>
            <a:ext cx="6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41809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11640312" cy="11978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Связь изменения стандартной свободной энергии 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∆G₀ʹ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 изменения  стандартного восстановительного потенциала ∆Е₀ʹ при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-восстановительных реакциях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92" y="1340768"/>
            <a:ext cx="11503152" cy="46085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∆G₀ʹ = - </a:t>
            </a:r>
            <a:r>
              <a:rPr lang="en-US" b="1" dirty="0" err="1" smtClean="0"/>
              <a:t>nF∆E</a:t>
            </a:r>
            <a:r>
              <a:rPr lang="en-US" b="1" dirty="0" smtClean="0"/>
              <a:t>₀ʹ</a:t>
            </a:r>
          </a:p>
          <a:p>
            <a:pPr algn="just"/>
            <a:r>
              <a:rPr lang="ru-RU" sz="2000" b="1" dirty="0"/>
              <a:t>Где: </a:t>
            </a:r>
            <a:r>
              <a:rPr lang="en-US" sz="2000" b="1" dirty="0"/>
              <a:t>∆G₀ʹ – </a:t>
            </a:r>
            <a:r>
              <a:rPr lang="ru-RU" sz="2000" b="1" dirty="0"/>
              <a:t>изменение стандартной свободной энергии реакции, (кДж/моль),</a:t>
            </a:r>
          </a:p>
          <a:p>
            <a:pPr algn="just"/>
            <a:r>
              <a:rPr lang="ru-RU" sz="2000" b="1" dirty="0"/>
              <a:t>         </a:t>
            </a:r>
            <a:r>
              <a:rPr lang="en-US" sz="2000" b="1" dirty="0"/>
              <a:t>n    - </a:t>
            </a:r>
            <a:r>
              <a:rPr lang="ru-RU" sz="2000" b="1" dirty="0"/>
              <a:t>число перенесенных в ходе реакции электронов,</a:t>
            </a:r>
          </a:p>
          <a:p>
            <a:pPr algn="just"/>
            <a:r>
              <a:rPr lang="ru-RU" sz="2000" b="1" dirty="0"/>
              <a:t>         </a:t>
            </a:r>
            <a:r>
              <a:rPr lang="en-US" sz="2000" b="1" dirty="0"/>
              <a:t>F     - </a:t>
            </a:r>
            <a:r>
              <a:rPr lang="ru-RU" sz="2000" b="1" dirty="0"/>
              <a:t>число Фарадея (96</a:t>
            </a:r>
            <a:r>
              <a:rPr lang="en-US" sz="2000" b="1" dirty="0"/>
              <a:t>,</a:t>
            </a:r>
            <a:r>
              <a:rPr lang="ru-RU" sz="2000" b="1" dirty="0"/>
              <a:t>485 кДж/В ∙моль),</a:t>
            </a:r>
          </a:p>
          <a:p>
            <a:pPr algn="just"/>
            <a:r>
              <a:rPr lang="ru-RU" sz="2000" b="1" dirty="0"/>
              <a:t>         ∆Е₀ʹ  - разность стандартных </a:t>
            </a:r>
            <a:r>
              <a:rPr lang="ru-RU" sz="2000" b="1" dirty="0" err="1"/>
              <a:t>редокс</a:t>
            </a:r>
            <a:r>
              <a:rPr lang="ru-RU" sz="2000" b="1" dirty="0"/>
              <a:t>-потенциалов донорной  и акцепторной пар = Е/акцептор электронов/ – Е/донор электронов/, (Вольт).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При </a:t>
            </a:r>
            <a:r>
              <a:rPr lang="en-US" sz="2000" b="1" dirty="0"/>
              <a:t>∆G₀ʹ &lt; 0 (∆E₀ʹ &gt; 0) </a:t>
            </a:r>
            <a:r>
              <a:rPr lang="ru-RU" sz="2000" b="1" dirty="0"/>
              <a:t>реакция является </a:t>
            </a:r>
            <a:r>
              <a:rPr lang="ru-RU" sz="2000" b="1" dirty="0" err="1">
                <a:solidFill>
                  <a:srgbClr val="FF0000"/>
                </a:solidFill>
              </a:rPr>
              <a:t>экзергонической</a:t>
            </a:r>
            <a:r>
              <a:rPr lang="ru-RU" sz="2000" b="1" dirty="0">
                <a:solidFill>
                  <a:srgbClr val="FF0000"/>
                </a:solidFill>
              </a:rPr>
              <a:t> (идет «под гору»),</a:t>
            </a:r>
            <a:r>
              <a:rPr lang="ru-RU" sz="2000" b="1" dirty="0"/>
              <a:t> протекает самопроизвольно (не требует подачи энергии извне) до тех пор, пока не наступит равновесие (∆</a:t>
            </a:r>
            <a:r>
              <a:rPr lang="en-US" sz="2000" b="1" dirty="0"/>
              <a:t>G = 0).</a:t>
            </a:r>
          </a:p>
          <a:p>
            <a:pPr algn="just"/>
            <a:r>
              <a:rPr lang="ru-RU" sz="2000" b="1" dirty="0"/>
              <a:t>При  ∆</a:t>
            </a:r>
            <a:r>
              <a:rPr lang="en-US" sz="2000" b="1" dirty="0"/>
              <a:t>G₀ʹ    &gt;    0    (∆E₀ʹ  &lt;    0)    </a:t>
            </a:r>
            <a:r>
              <a:rPr lang="ru-RU" sz="2000" b="1" dirty="0"/>
              <a:t>реакция является </a:t>
            </a:r>
            <a:r>
              <a:rPr lang="ru-RU" sz="2000" b="1" dirty="0" err="1">
                <a:solidFill>
                  <a:srgbClr val="FF0000"/>
                </a:solidFill>
              </a:rPr>
              <a:t>эндергонической</a:t>
            </a:r>
            <a:r>
              <a:rPr lang="ru-RU" sz="2000" b="1" dirty="0">
                <a:solidFill>
                  <a:srgbClr val="FF0000"/>
                </a:solidFill>
              </a:rPr>
              <a:t> (идет «в гору»)</a:t>
            </a:r>
            <a:r>
              <a:rPr lang="ru-RU" sz="2000" b="1" dirty="0"/>
              <a:t>, не может протекать самопроизвольно (требует сопряжения с </a:t>
            </a:r>
            <a:r>
              <a:rPr lang="ru-RU" sz="2000" b="1" dirty="0" err="1"/>
              <a:t>экзергонической</a:t>
            </a:r>
            <a:r>
              <a:rPr lang="ru-RU" sz="2000" b="1" dirty="0"/>
              <a:t> реакцией). </a:t>
            </a:r>
          </a:p>
          <a:p>
            <a:pPr algn="just"/>
            <a:r>
              <a:rPr lang="ru-RU" sz="2000" b="1" dirty="0"/>
              <a:t> Для указанных ранее   акцепторной (Н</a:t>
            </a:r>
            <a:r>
              <a:rPr lang="ru-RU" sz="2000" b="1" dirty="0">
                <a:latin typeface="Calibri"/>
              </a:rPr>
              <a:t>₂О/0,5О₂)</a:t>
            </a:r>
            <a:r>
              <a:rPr lang="ru-RU" sz="2000" b="1" dirty="0"/>
              <a:t>и донорной  НАДН+Н</a:t>
            </a:r>
            <a:r>
              <a:rPr lang="ru-RU" sz="2000" b="1" dirty="0">
                <a:latin typeface="Calibri"/>
              </a:rPr>
              <a:t>⁺/НАД⁺ </a:t>
            </a:r>
            <a:r>
              <a:rPr lang="ru-RU" sz="2000" b="1" dirty="0"/>
              <a:t>пар: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733257"/>
            <a:ext cx="5328592" cy="11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4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44624"/>
            <a:ext cx="11658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Комплексы электронно-транспортной цепи – переносчики электронов</a:t>
            </a:r>
          </a:p>
        </p:txBody>
      </p:sp>
      <p:pic>
        <p:nvPicPr>
          <p:cNvPr id="1027" name="Picture 3" descr="C:\Users\Кирилл\Documents\БИОЭНЕРГЕТИКА-Материалы к лекции 4\ox-pho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692697"/>
            <a:ext cx="1132941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9777" y="5445225"/>
            <a:ext cx="5982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Электронно-транспортная цепь:</a:t>
            </a:r>
          </a:p>
          <a:p>
            <a:r>
              <a:rPr lang="ru-RU" b="1" dirty="0"/>
              <a:t>в ней электроны текут в сторону комплексов</a:t>
            </a:r>
          </a:p>
          <a:p>
            <a:r>
              <a:rPr lang="ru-RU" b="1" dirty="0"/>
              <a:t>с </a:t>
            </a:r>
            <a:r>
              <a:rPr lang="ru-RU" b="1" i="1" dirty="0"/>
              <a:t>более положительным </a:t>
            </a:r>
            <a:r>
              <a:rPr lang="ru-RU" b="1"/>
              <a:t>значением редокс-потенциала.</a:t>
            </a:r>
            <a:endParaRPr lang="en-US" b="1" dirty="0"/>
          </a:p>
          <a:p>
            <a:r>
              <a:rPr lang="ru-RU" b="1" dirty="0"/>
              <a:t>Скорость переноса: 1 электрон за 5-20 миллисекунд</a:t>
            </a:r>
          </a:p>
        </p:txBody>
      </p:sp>
    </p:spTree>
    <p:extLst>
      <p:ext uri="{BB962C8B-B14F-4D97-AF65-F5344CB8AC3E}">
        <p14:creationId xmlns:p14="http://schemas.microsoft.com/office/powerpoint/2010/main" val="3278002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0"/>
            <a:ext cx="11411712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Стандартные восстановительные потенциалы комплексов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I, II, III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и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IV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электронно-транспортной цепи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1984" y="836712"/>
            <a:ext cx="60906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Электроны</a:t>
            </a:r>
            <a:r>
              <a:rPr lang="ru-RU" sz="2000" b="1" dirty="0"/>
              <a:t>, передаваемые от </a:t>
            </a:r>
            <a:r>
              <a:rPr lang="en-US" sz="2000" b="1" dirty="0"/>
              <a:t>NADH</a:t>
            </a:r>
            <a:r>
              <a:rPr lang="ru-RU" sz="2000" b="1" dirty="0"/>
              <a:t>, не переносятся прямо на О₂. Они проходят через несколько промежуточных </a:t>
            </a:r>
            <a:r>
              <a:rPr lang="ru-RU" sz="2000" b="1" dirty="0" err="1"/>
              <a:t>окислительно</a:t>
            </a:r>
            <a:r>
              <a:rPr lang="ru-RU" sz="2000" b="1" dirty="0"/>
              <a:t>-восстановительных комплексов:  </a:t>
            </a:r>
            <a:r>
              <a:rPr lang="en-US" sz="2000" b="1" dirty="0"/>
              <a:t>I,II,III,IV</a:t>
            </a:r>
            <a:r>
              <a:rPr lang="ru-RU" sz="2000" b="1" dirty="0"/>
              <a:t>. Суммарное изменение </a:t>
            </a:r>
            <a:r>
              <a:rPr lang="en-US" sz="2000" b="1" dirty="0"/>
              <a:t>∆G₀ʹ </a:t>
            </a:r>
            <a:r>
              <a:rPr lang="ru-RU" sz="2000" b="1" dirty="0"/>
              <a:t>в этой цепочке зависит только от разности восстановительных потенциалов исходного донора электронов (</a:t>
            </a:r>
            <a:r>
              <a:rPr lang="en-US" sz="2000" b="1" dirty="0"/>
              <a:t>NADH</a:t>
            </a:r>
            <a:r>
              <a:rPr lang="ru-RU" sz="2000" b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и конечного их акцептора </a:t>
            </a:r>
            <a:r>
              <a:rPr lang="en-US" sz="2000" b="1" dirty="0"/>
              <a:t>(O₂)</a:t>
            </a:r>
            <a:r>
              <a:rPr lang="ru-RU" sz="2000" b="1" dirty="0"/>
              <a:t>. Наличие промежуточных комплексов не приводит к изменению указанной величины. </a:t>
            </a:r>
          </a:p>
          <a:p>
            <a:r>
              <a:rPr lang="ru-RU" sz="2000" b="1" dirty="0" smtClean="0"/>
              <a:t>   Общая </a:t>
            </a:r>
            <a:r>
              <a:rPr lang="ru-RU" sz="2000" b="1" dirty="0"/>
              <a:t>величина энергии реакции: </a:t>
            </a:r>
            <a:r>
              <a:rPr lang="ru-RU" sz="2000" b="1" dirty="0" smtClean="0"/>
              <a:t> </a:t>
            </a:r>
            <a:r>
              <a:rPr lang="ru-RU" sz="2000" b="1" dirty="0"/>
              <a:t>- 218,2 </a:t>
            </a:r>
            <a:r>
              <a:rPr lang="ru-RU" sz="2000" b="1" dirty="0" smtClean="0"/>
              <a:t>кДж/моль </a:t>
            </a:r>
            <a:r>
              <a:rPr lang="ru-RU" sz="2000" b="1" dirty="0"/>
              <a:t>разбивается на небольшие «пакеты». Такое разделение обеспечивает для дыхательной цепи очень высокий коэффициент полезного действия – в энергии АТФ запасается около 76 кДж/моль. Для того, чтобы происходил спонтанный перенос электронов, комплексы должны располагаться в порядке </a:t>
            </a:r>
            <a:r>
              <a:rPr lang="ru-RU" sz="2000" b="1" i="1" dirty="0">
                <a:solidFill>
                  <a:srgbClr val="FF0000"/>
                </a:solidFill>
              </a:rPr>
              <a:t>возрастания</a:t>
            </a:r>
            <a:r>
              <a:rPr lang="ru-RU" sz="2000" b="1" i="1" dirty="0"/>
              <a:t> </a:t>
            </a:r>
            <a:r>
              <a:rPr lang="ru-RU" sz="2000" b="1" dirty="0"/>
              <a:t>их потенциалов (сродства к е</a:t>
            </a:r>
            <a:r>
              <a:rPr lang="ru-RU" sz="2000" b="1" dirty="0">
                <a:latin typeface="Calibri"/>
              </a:rPr>
              <a:t>⁻)</a:t>
            </a:r>
            <a:r>
              <a:rPr lang="ru-RU" sz="2000" b="1" dirty="0"/>
              <a:t>.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64008" y="649224"/>
            <a:ext cx="5596128" cy="6062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Комплексы электронно-транспортной цепи</a:t>
            </a:r>
            <a:endParaRPr lang="ru-RU" sz="1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1" y="1014984"/>
            <a:ext cx="5775993" cy="5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95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1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5331"/>
            <a:ext cx="10515600" cy="3881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939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8088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Общая схема катаболических реакций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8300" y="791308"/>
            <a:ext cx="38811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000" b="1" dirty="0" smtClean="0"/>
              <a:t>Поступающие с пищей питательные вещества (белки, углеводы, жиры) распадаются до простых соединений, которые превращаются в </a:t>
            </a:r>
            <a:r>
              <a:rPr lang="ru-RU" sz="2000" b="1" dirty="0" err="1" smtClean="0"/>
              <a:t>пируват</a:t>
            </a:r>
            <a:r>
              <a:rPr lang="ru-RU" sz="2000" b="1" dirty="0" smtClean="0"/>
              <a:t> и ацетил-</a:t>
            </a:r>
            <a:r>
              <a:rPr lang="ru-RU" sz="2000" b="1" dirty="0" err="1" smtClean="0"/>
              <a:t>КоА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Распад глюкозы до </a:t>
            </a:r>
            <a:r>
              <a:rPr lang="ru-RU" sz="2000" b="1" dirty="0" err="1" smtClean="0"/>
              <a:t>пирувата</a:t>
            </a:r>
            <a:r>
              <a:rPr lang="ru-RU" sz="2000" b="1" dirty="0" smtClean="0"/>
              <a:t> в цитоплазме называется </a:t>
            </a:r>
            <a:r>
              <a:rPr lang="ru-RU" sz="2000" b="1" dirty="0" smtClean="0">
                <a:solidFill>
                  <a:srgbClr val="00B0F0"/>
                </a:solidFill>
              </a:rPr>
              <a:t>гликолизом.</a:t>
            </a:r>
          </a:p>
          <a:p>
            <a:r>
              <a:rPr lang="ru-RU" sz="2000" b="1" dirty="0" smtClean="0"/>
              <a:t>     Пируват поступает в митохондрии, где превращается в ацетил-</a:t>
            </a:r>
            <a:r>
              <a:rPr lang="ru-RU" sz="2000" b="1" dirty="0" err="1" smtClean="0"/>
              <a:t>КоА</a:t>
            </a:r>
            <a:r>
              <a:rPr lang="ru-RU" sz="2000" b="1" dirty="0" smtClean="0"/>
              <a:t>.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Далее ацетил-</a:t>
            </a:r>
            <a:r>
              <a:rPr lang="ru-RU" sz="2000" b="1" dirty="0" err="1" smtClean="0"/>
              <a:t>КоА</a:t>
            </a:r>
            <a:r>
              <a:rPr lang="ru-RU" sz="2000" b="1" dirty="0" smtClean="0"/>
              <a:t> вступает в циклический процесс, называемый </a:t>
            </a:r>
            <a:r>
              <a:rPr lang="ru-RU" sz="2000" b="1" dirty="0" smtClean="0">
                <a:solidFill>
                  <a:srgbClr val="00B0F0"/>
                </a:solidFill>
              </a:rPr>
              <a:t>циклом Кребса</a:t>
            </a:r>
            <a:r>
              <a:rPr lang="ru-RU" sz="2000" b="1" dirty="0" smtClean="0"/>
              <a:t> (ЦТК – цикл трикарбоновых кислот).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1023" y="5178669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Цикл трикарбоновых кислот (цикл Кребса)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087856" y="1151792"/>
            <a:ext cx="11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870438"/>
            <a:ext cx="8007132" cy="5731530"/>
          </a:xfrm>
        </p:spPr>
      </p:pic>
      <p:sp>
        <p:nvSpPr>
          <p:cNvPr id="9" name="TextBox 8"/>
          <p:cNvSpPr txBox="1"/>
          <p:nvPr/>
        </p:nvSpPr>
        <p:spPr>
          <a:xfrm>
            <a:off x="201168" y="5852160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AH₂ =   FADH₂ </a:t>
            </a:r>
            <a:r>
              <a:rPr lang="ru-RU" b="1" dirty="0" smtClean="0"/>
              <a:t>и</a:t>
            </a:r>
            <a:r>
              <a:rPr lang="en-US" b="1" dirty="0" smtClean="0"/>
              <a:t> NADH+H⁺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453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06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Катаболизм белков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740664"/>
            <a:ext cx="10222992" cy="5916168"/>
          </a:xfrm>
        </p:spPr>
      </p:pic>
    </p:spTree>
    <p:extLst>
      <p:ext uri="{BB962C8B-B14F-4D97-AF65-F5344CB8AC3E}">
        <p14:creationId xmlns:p14="http://schemas.microsoft.com/office/powerpoint/2010/main" val="360056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4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действия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протеиназ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(протеолитических ферментов)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23" y="978408"/>
            <a:ext cx="9061354" cy="5669280"/>
          </a:xfrm>
        </p:spPr>
      </p:pic>
    </p:spTree>
    <p:extLst>
      <p:ext uri="{BB962C8B-B14F-4D97-AF65-F5344CB8AC3E}">
        <p14:creationId xmlns:p14="http://schemas.microsoft.com/office/powerpoint/2010/main" val="128908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01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действия пепсина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758952"/>
            <a:ext cx="6409944" cy="5843016"/>
          </a:xfrm>
        </p:spPr>
      </p:pic>
      <p:sp>
        <p:nvSpPr>
          <p:cNvPr id="5" name="TextBox 4"/>
          <p:cNvSpPr txBox="1"/>
          <p:nvPr/>
        </p:nvSpPr>
        <p:spPr>
          <a:xfrm>
            <a:off x="6592824" y="859536"/>
            <a:ext cx="54315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Синтезируется в клетках слизистой оболочки желудка в виде неактивного предшественника – </a:t>
            </a:r>
            <a:r>
              <a:rPr lang="ru-RU" sz="2000" b="1" dirty="0" err="1" smtClean="0"/>
              <a:t>пепсиногена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</a:t>
            </a:r>
            <a:r>
              <a:rPr lang="ru-RU" sz="2000" b="1" dirty="0" err="1" smtClean="0"/>
              <a:t>Пепсиноген</a:t>
            </a:r>
            <a:r>
              <a:rPr lang="ru-RU" sz="2000" b="1" dirty="0" smtClean="0"/>
              <a:t> активируется в кислой среде желудка (оптимум рН = 1,5-2,0) под действием соляной кислоты</a:t>
            </a:r>
            <a:r>
              <a:rPr lang="en-US" sz="2000" b="1" dirty="0" smtClean="0"/>
              <a:t> HCI </a:t>
            </a:r>
            <a:r>
              <a:rPr lang="ru-RU" sz="2000" b="1" dirty="0" smtClean="0"/>
              <a:t>или продукта реакции активации – самого пепсина (автокатализ).</a:t>
            </a:r>
          </a:p>
          <a:p>
            <a:r>
              <a:rPr lang="ru-RU" sz="2000" b="1" dirty="0" smtClean="0"/>
              <a:t>   Пепсин расщепляет пептидные связи пищевых белков, поступающих в желудок. В результате образуются более короткие </a:t>
            </a:r>
            <a:r>
              <a:rPr lang="ru-RU" sz="2000" b="1" dirty="0" err="1" smtClean="0"/>
              <a:t>олигопептиды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Пепсин не обладает строгой специфичностью в отношении </a:t>
            </a:r>
            <a:r>
              <a:rPr lang="ru-RU" sz="2000" b="1" dirty="0" err="1" smtClean="0"/>
              <a:t>гидролизуемых</a:t>
            </a:r>
            <a:r>
              <a:rPr lang="ru-RU" sz="2000" b="1" dirty="0" smtClean="0"/>
              <a:t> пептидных связей, но преимущественно расщепляет связи, находящиеся ДО остатков </a:t>
            </a:r>
            <a:r>
              <a:rPr lang="ru-RU" sz="2000" b="1" dirty="0" err="1"/>
              <a:t>г</a:t>
            </a:r>
            <a:r>
              <a:rPr lang="ru-RU" sz="2000" b="1" dirty="0" err="1" smtClean="0"/>
              <a:t>лутаминовой</a:t>
            </a:r>
            <a:r>
              <a:rPr lang="ru-RU" sz="2000" b="1" dirty="0" smtClean="0"/>
              <a:t> кислоты (</a:t>
            </a:r>
            <a:r>
              <a:rPr lang="ru-RU" sz="2000" b="1" dirty="0" err="1" smtClean="0"/>
              <a:t>Глу</a:t>
            </a:r>
            <a:r>
              <a:rPr lang="ru-RU" sz="2000" b="1" dirty="0" smtClean="0"/>
              <a:t>), аспарагиновой кислоты (</a:t>
            </a:r>
            <a:r>
              <a:rPr lang="ru-RU" sz="2000" b="1" dirty="0" err="1" smtClean="0"/>
              <a:t>Асп</a:t>
            </a:r>
            <a:r>
              <a:rPr lang="ru-RU" sz="2000" b="1" dirty="0" smtClean="0"/>
              <a:t>), тирозина (Тир) и </a:t>
            </a:r>
            <a:r>
              <a:rPr lang="ru-RU" sz="2000" b="1" dirty="0" err="1" smtClean="0"/>
              <a:t>фенилаланина</a:t>
            </a:r>
            <a:r>
              <a:rPr lang="ru-RU" sz="2000" b="1" dirty="0" smtClean="0"/>
              <a:t> (Фен).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86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6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Активация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протеиназ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(на примере трипсина)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0" y="740664"/>
            <a:ext cx="5576372" cy="5925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4448"/>
            <a:ext cx="5946648" cy="3188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740664"/>
            <a:ext cx="6010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Трипсин синтезируется в поджелудочной железе в виде неактивного предшественника – трипсиногена.   Активируется путем ферментативного отщепления шести-членного пептида.</a:t>
            </a:r>
          </a:p>
          <a:p>
            <a:r>
              <a:rPr lang="ru-RU" b="1" dirty="0" smtClean="0"/>
              <a:t>   Строго селективно расщепляет пептидные связи, образованные остатками лизина (Лиз) и аргинина (</a:t>
            </a:r>
            <a:r>
              <a:rPr lang="ru-RU" b="1" dirty="0" err="1" smtClean="0"/>
              <a:t>Арг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 Трипсин также способен активировать предшественники других протеаз кишечника – </a:t>
            </a:r>
            <a:r>
              <a:rPr lang="ru-RU" b="1" dirty="0" err="1" smtClean="0"/>
              <a:t>химотрипсиногена</a:t>
            </a:r>
            <a:r>
              <a:rPr lang="ru-RU" b="1" dirty="0" smtClean="0"/>
              <a:t>, </a:t>
            </a:r>
            <a:r>
              <a:rPr lang="ru-RU" b="1" dirty="0" err="1" smtClean="0"/>
              <a:t>проэластазы</a:t>
            </a:r>
            <a:r>
              <a:rPr lang="ru-RU" b="1" dirty="0" smtClean="0"/>
              <a:t> и </a:t>
            </a:r>
            <a:r>
              <a:rPr lang="ru-RU" b="1" dirty="0" err="1" smtClean="0"/>
              <a:t>прокарбоксипептидазы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1136" y="1024128"/>
            <a:ext cx="376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Оптимум рН для работы в кишечнике - 8,0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611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9875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Катаболизм липидов (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липолиз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739"/>
            <a:ext cx="7454914" cy="5243513"/>
          </a:xfrm>
        </p:spPr>
      </p:pic>
      <p:sp>
        <p:nvSpPr>
          <p:cNvPr id="5" name="TextBox 4"/>
          <p:cNvSpPr txBox="1"/>
          <p:nvPr/>
        </p:nvSpPr>
        <p:spPr>
          <a:xfrm>
            <a:off x="7187184" y="786384"/>
            <a:ext cx="4736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000" b="1" dirty="0" err="1" smtClean="0">
                <a:solidFill>
                  <a:srgbClr val="C00000"/>
                </a:solidFill>
              </a:rPr>
              <a:t>Липолиз</a:t>
            </a:r>
            <a:r>
              <a:rPr lang="ru-RU" sz="2000" b="1" dirty="0" smtClean="0"/>
              <a:t> – ферментативный гидролиз жиров  до жирных кислот и </a:t>
            </a:r>
            <a:r>
              <a:rPr lang="ru-RU" sz="2000" b="1" dirty="0" err="1" smtClean="0"/>
              <a:t>глицерола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Осуществляется в жировых клетках различных тканей – </a:t>
            </a:r>
            <a:r>
              <a:rPr lang="ru-RU" sz="2000" b="1" dirty="0" err="1" smtClean="0"/>
              <a:t>адипоцитах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Процесс гидролиза проходит в 3 стадии, на каждой из которых от молекулы липида отщепляется один остаток жирной кислоты </a:t>
            </a:r>
            <a:r>
              <a:rPr lang="en-US" sz="2000" b="1" dirty="0" smtClean="0"/>
              <a:t>R-COOH. </a:t>
            </a:r>
            <a:endParaRPr lang="ru-RU" sz="2000" b="1" dirty="0" smtClean="0"/>
          </a:p>
          <a:p>
            <a:r>
              <a:rPr lang="ru-RU" sz="2000" b="1" dirty="0" smtClean="0"/>
              <a:t>   На каждой стадии функционирует соответствующий фермент:</a:t>
            </a:r>
          </a:p>
          <a:p>
            <a:r>
              <a:rPr lang="ru-RU" sz="2000" b="1" dirty="0" smtClean="0"/>
              <a:t>1.  ТАГ-липаза (</a:t>
            </a:r>
            <a:r>
              <a:rPr lang="ru-RU" sz="2000" b="1" dirty="0" err="1" smtClean="0">
                <a:solidFill>
                  <a:srgbClr val="FF0000"/>
                </a:solidFill>
              </a:rPr>
              <a:t>три</a:t>
            </a:r>
            <a:r>
              <a:rPr lang="ru-RU" sz="2000" b="1" dirty="0" err="1" smtClean="0"/>
              <a:t>ацилглицерид</a:t>
            </a:r>
            <a:r>
              <a:rPr lang="ru-RU" sz="2000" b="1" dirty="0" smtClean="0"/>
              <a:t>-липаза).</a:t>
            </a:r>
          </a:p>
          <a:p>
            <a:r>
              <a:rPr lang="ru-RU" sz="2000" b="1" dirty="0" smtClean="0"/>
              <a:t> 2.  ДАГ-липаза (</a:t>
            </a:r>
            <a:r>
              <a:rPr lang="ru-RU" sz="2000" b="1" dirty="0" err="1" smtClean="0">
                <a:solidFill>
                  <a:srgbClr val="FF0000"/>
                </a:solidFill>
              </a:rPr>
              <a:t>ди</a:t>
            </a:r>
            <a:r>
              <a:rPr lang="ru-RU" sz="2000" b="1" dirty="0" err="1" smtClean="0"/>
              <a:t>ацилглицерид</a:t>
            </a:r>
            <a:r>
              <a:rPr lang="ru-RU" sz="2000" b="1" dirty="0" smtClean="0"/>
              <a:t>-липаза).</a:t>
            </a:r>
          </a:p>
          <a:p>
            <a:r>
              <a:rPr lang="ru-RU" sz="2000" b="1" dirty="0" smtClean="0"/>
              <a:t>3.   МАГ-липаза (</a:t>
            </a:r>
            <a:r>
              <a:rPr lang="ru-RU" sz="2000" b="1" dirty="0" err="1" smtClean="0">
                <a:solidFill>
                  <a:srgbClr val="FF0000"/>
                </a:solidFill>
              </a:rPr>
              <a:t>моно</a:t>
            </a:r>
            <a:r>
              <a:rPr lang="ru-RU" sz="2000" b="1" dirty="0" err="1" smtClean="0"/>
              <a:t>ацилглицерид</a:t>
            </a:r>
            <a:r>
              <a:rPr lang="ru-RU" sz="2000" b="1" dirty="0" smtClean="0"/>
              <a:t>-липаза.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886" y="420624"/>
            <a:ext cx="205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Молекула жира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21417436">
            <a:off x="6702552" y="3118104"/>
            <a:ext cx="338328" cy="3136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36792" y="6345936"/>
            <a:ext cx="355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Молекула </a:t>
            </a:r>
            <a:r>
              <a:rPr lang="ru-RU" b="1" dirty="0" err="1" smtClean="0">
                <a:solidFill>
                  <a:srgbClr val="C00000"/>
                </a:solidFill>
              </a:rPr>
              <a:t>глицерола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4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905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Цис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- и транс- жиры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969265"/>
            <a:ext cx="10146792" cy="3813048"/>
          </a:xfrm>
        </p:spPr>
      </p:pic>
      <p:sp>
        <p:nvSpPr>
          <p:cNvPr id="5" name="TextBox 4"/>
          <p:cNvSpPr txBox="1"/>
          <p:nvPr/>
        </p:nvSpPr>
        <p:spPr>
          <a:xfrm>
            <a:off x="82296" y="4782313"/>
            <a:ext cx="11000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Олеиновая и </a:t>
            </a:r>
            <a:r>
              <a:rPr lang="ru-RU" b="1" dirty="0" err="1" smtClean="0"/>
              <a:t>элаидиновая</a:t>
            </a:r>
            <a:r>
              <a:rPr lang="ru-RU" b="1" dirty="0" smtClean="0"/>
              <a:t> кислоты являются соответственно </a:t>
            </a:r>
            <a:r>
              <a:rPr lang="ru-RU" b="1" dirty="0" err="1" smtClean="0"/>
              <a:t>цис</a:t>
            </a:r>
            <a:r>
              <a:rPr lang="ru-RU" b="1" dirty="0" smtClean="0"/>
              <a:t>- и транс-изомерами мононенасыщенной 9-октадеценовой кислоты (двойная связь С=С между 9-м и 10-м атомом С).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Цис</a:t>
            </a:r>
            <a:r>
              <a:rPr lang="ru-RU" b="1" dirty="0" smtClean="0"/>
              <a:t>-изомер: углеводородные группировки СН₃-(СН₂)₇- находятся </a:t>
            </a:r>
            <a:r>
              <a:rPr lang="ru-RU" b="1" dirty="0" smtClean="0">
                <a:solidFill>
                  <a:srgbClr val="FF0000"/>
                </a:solidFill>
              </a:rPr>
              <a:t>по одну сторону </a:t>
            </a:r>
            <a:r>
              <a:rPr lang="ru-RU" b="1" dirty="0" smtClean="0"/>
              <a:t>двойной связи С=С.</a:t>
            </a:r>
          </a:p>
          <a:p>
            <a:r>
              <a:rPr lang="ru-RU" b="1" dirty="0" smtClean="0"/>
              <a:t>   Транс-изомер: эти группировки находятся </a:t>
            </a:r>
            <a:r>
              <a:rPr lang="ru-RU" b="1" dirty="0" smtClean="0">
                <a:solidFill>
                  <a:srgbClr val="FF0000"/>
                </a:solidFill>
              </a:rPr>
              <a:t>по разную сторону </a:t>
            </a:r>
            <a:r>
              <a:rPr lang="ru-RU" b="1" dirty="0" smtClean="0"/>
              <a:t>двойной связи С=С.</a:t>
            </a:r>
          </a:p>
          <a:p>
            <a:r>
              <a:rPr lang="ru-RU" b="1" dirty="0" smtClean="0"/>
              <a:t>   Всемирная организация здравоохранения (ВОЗ) рекомендует снижать, а по возможности, и отказываться от употребления транс-жиров в связи с увеличенным риском сердечно-сосудистых и онкологических заболеваний, диабета и др. видов патологий.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3259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2090</Words>
  <Application>Microsoft Office PowerPoint</Application>
  <PresentationFormat>Широкоэкранный</PresentationFormat>
  <Paragraphs>203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Лекция 13а</vt:lpstr>
      <vt:lpstr>Обмен веществ и  энергии (метаболизм)</vt:lpstr>
      <vt:lpstr>Общая схема катаболических реакций</vt:lpstr>
      <vt:lpstr>Катаболизм белков</vt:lpstr>
      <vt:lpstr>Механизм действия протеиназ (протеолитических ферментов)</vt:lpstr>
      <vt:lpstr>Механизм действия пепсина</vt:lpstr>
      <vt:lpstr>Активация протеиназ (на примере трипсина)</vt:lpstr>
      <vt:lpstr>Катаболизм липидов (липолиз)</vt:lpstr>
      <vt:lpstr>Цис- и транс- жиры</vt:lpstr>
      <vt:lpstr>Общие сведения о гликолизе (повторение пройденного)</vt:lpstr>
      <vt:lpstr>  10 стадий гликолиза </vt:lpstr>
      <vt:lpstr>Эндергонические и экзергонические стадии идущего в цитозоле гликолиза</vt:lpstr>
      <vt:lpstr>Изменение свободной энергии при  гликолизе</vt:lpstr>
      <vt:lpstr>Итог  гликолиза и регенерация NADH+H⁺ в аэробных условиях </vt:lpstr>
      <vt:lpstr>МИТОХОНДРИИ (внутреннее строение)</vt:lpstr>
      <vt:lpstr>Цикл Кребса (цикл трикарбоновых кислот)</vt:lpstr>
      <vt:lpstr> Цикл Кребса: метаболические и энергетические итоги</vt:lpstr>
      <vt:lpstr>Постадийное изменение свободной энергии в гликолизе и цикле Кребса</vt:lpstr>
      <vt:lpstr>Общая схема гликолиза и цикла Кребса  (расчет на 1 молекулу глюкозы)</vt:lpstr>
      <vt:lpstr>Цикл трикарбоновых кислот – продукт эволюции</vt:lpstr>
      <vt:lpstr>Комплексы электронно-транспортной цепи – переносчики электронов</vt:lpstr>
      <vt:lpstr>Окислительно-восстановительный потенциал – мера сродства к электронам</vt:lpstr>
      <vt:lpstr>Примеры измерения стандартного восстановительного потенциала</vt:lpstr>
      <vt:lpstr>Связь изменения стандартной свободной энергии  ∆G₀ʹ и изменения  стандартного восстановительного потенциала ∆Е₀ʹ при окислительно-восстановительных реакциях </vt:lpstr>
      <vt:lpstr>Комплексы электронно-транспортной цепи – переносчики электронов</vt:lpstr>
      <vt:lpstr>Стандартные восстановительные потенциалы комплексов  I, II, III и IV электронно-транспортной цепи</vt:lpstr>
      <vt:lpstr>Лекция 13а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12б</dc:title>
  <dc:creator>Кирилл</dc:creator>
  <cp:lastModifiedBy>Кирилл</cp:lastModifiedBy>
  <cp:revision>92</cp:revision>
  <dcterms:created xsi:type="dcterms:W3CDTF">2020-09-13T20:13:11Z</dcterms:created>
  <dcterms:modified xsi:type="dcterms:W3CDTF">2023-04-26T05:56:56Z</dcterms:modified>
</cp:coreProperties>
</file>