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259" r:id="rId5"/>
    <p:sldId id="268" r:id="rId6"/>
    <p:sldId id="271" r:id="rId7"/>
    <p:sldId id="278" r:id="rId8"/>
    <p:sldId id="272" r:id="rId9"/>
    <p:sldId id="262" r:id="rId10"/>
    <p:sldId id="267" r:id="rId11"/>
    <p:sldId id="273" r:id="rId12"/>
    <p:sldId id="274" r:id="rId13"/>
    <p:sldId id="275" r:id="rId14"/>
    <p:sldId id="276" r:id="rId15"/>
    <p:sldId id="286" r:id="rId16"/>
    <p:sldId id="28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5E4B1-4783-4355-9A58-09189B70E6C7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687DF-7409-48C6-95AE-240DC4ABB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202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5C50F-71D0-4A15-8976-D5DD311128B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527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F7CD-F173-4B5D-AE0B-74A6C18F3CF8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1AB5-BBBC-4B3F-A679-AC3C3F2CA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13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F7CD-F173-4B5D-AE0B-74A6C18F3CF8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1AB5-BBBC-4B3F-A679-AC3C3F2CA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63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F7CD-F173-4B5D-AE0B-74A6C18F3CF8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1AB5-BBBC-4B3F-A679-AC3C3F2CA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66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F7CD-F173-4B5D-AE0B-74A6C18F3CF8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1AB5-BBBC-4B3F-A679-AC3C3F2CA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51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F7CD-F173-4B5D-AE0B-74A6C18F3CF8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1AB5-BBBC-4B3F-A679-AC3C3F2CA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05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F7CD-F173-4B5D-AE0B-74A6C18F3CF8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1AB5-BBBC-4B3F-A679-AC3C3F2CA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625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F7CD-F173-4B5D-AE0B-74A6C18F3CF8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1AB5-BBBC-4B3F-A679-AC3C3F2CA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353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F7CD-F173-4B5D-AE0B-74A6C18F3CF8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1AB5-BBBC-4B3F-A679-AC3C3F2CA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218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F7CD-F173-4B5D-AE0B-74A6C18F3CF8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1AB5-BBBC-4B3F-A679-AC3C3F2CA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93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F7CD-F173-4B5D-AE0B-74A6C18F3CF8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1AB5-BBBC-4B3F-A679-AC3C3F2CA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55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F7CD-F173-4B5D-AE0B-74A6C18F3CF8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1AB5-BBBC-4B3F-A679-AC3C3F2CA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81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9F7CD-F173-4B5D-AE0B-74A6C18F3CF8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A1AB5-BBBC-4B3F-A679-AC3C3F2CA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37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73737"/>
            <a:ext cx="9144000" cy="126187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+mn-lt"/>
              </a:rPr>
              <a:t>Занятие </a:t>
            </a:r>
            <a:r>
              <a:rPr lang="ru-RU" sz="4800" b="1" dirty="0" smtClean="0">
                <a:solidFill>
                  <a:srgbClr val="FF0000"/>
                </a:solidFill>
                <a:latin typeface="+mn-lt"/>
              </a:rPr>
              <a:t>9.1</a:t>
            </a:r>
            <a:endParaRPr lang="ru-RU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8592" y="1627633"/>
            <a:ext cx="9144000" cy="52303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088" y="1435610"/>
            <a:ext cx="6382512" cy="497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83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268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Две главные движущие силы эволюции, естественный отбор и дрейф, –    кто и когда сильнее?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2" y="629383"/>
            <a:ext cx="4751754" cy="6228617"/>
          </a:xfrm>
        </p:spPr>
      </p:pic>
      <p:sp>
        <p:nvSpPr>
          <p:cNvPr id="6" name="TextBox 5"/>
          <p:cNvSpPr txBox="1"/>
          <p:nvPr/>
        </p:nvSpPr>
        <p:spPr>
          <a:xfrm>
            <a:off x="5165968" y="867508"/>
            <a:ext cx="697132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В маленьких популяциях отбор и дрейф начинают конкурировать за </a:t>
            </a:r>
            <a:r>
              <a:rPr lang="ru-RU" b="1" dirty="0" err="1" smtClean="0"/>
              <a:t>слабовредными</a:t>
            </a:r>
            <a:r>
              <a:rPr lang="ru-RU" b="1" dirty="0" smtClean="0"/>
              <a:t> и </a:t>
            </a:r>
            <a:r>
              <a:rPr lang="ru-RU" b="1" dirty="0" err="1" smtClean="0"/>
              <a:t>слабополезными</a:t>
            </a:r>
            <a:r>
              <a:rPr lang="ru-RU" b="1" dirty="0" smtClean="0"/>
              <a:t> мутациями.</a:t>
            </a:r>
          </a:p>
          <a:p>
            <a:r>
              <a:rPr lang="ru-RU" b="1" dirty="0" smtClean="0"/>
              <a:t>     Пусть мутация А₂ стала не нейтральной, а повысила плодовитость животных-носителей А₂ на 5%. Начальные частоты аллелей А₁ и А₂  равны = 0,5. Тогда:</a:t>
            </a:r>
          </a:p>
          <a:p>
            <a:r>
              <a:rPr lang="ru-RU" b="1" dirty="0" smtClean="0"/>
              <a:t>      1. В большой популяции (</a:t>
            </a:r>
            <a:r>
              <a:rPr lang="en-US" b="1" dirty="0" smtClean="0"/>
              <a:t>N = 5000 </a:t>
            </a:r>
            <a:r>
              <a:rPr lang="ru-RU" b="1" dirty="0" smtClean="0"/>
              <a:t>животных) частота А₂ неуклонно растет, приближаясь к 1. Естественный отбор приводит к фиксации даже  </a:t>
            </a:r>
            <a:r>
              <a:rPr lang="ru-RU" b="1" dirty="0" err="1" smtClean="0"/>
              <a:t>слабополезной</a:t>
            </a:r>
            <a:r>
              <a:rPr lang="ru-RU" b="1" dirty="0" smtClean="0"/>
              <a:t> мутации. Влияние дрейфа – ничтожно. При </a:t>
            </a:r>
            <a:r>
              <a:rPr lang="en-US" b="1" dirty="0" smtClean="0"/>
              <a:t>N = 1 </a:t>
            </a:r>
            <a:r>
              <a:rPr lang="ru-RU" b="1" dirty="0" smtClean="0"/>
              <a:t>млн для фиксации требуется 560 поколений, если плодовитость повысилась только на 1%, то требуется уже 2800 поколений. </a:t>
            </a:r>
          </a:p>
          <a:p>
            <a:r>
              <a:rPr lang="ru-RU" b="1" dirty="0" smtClean="0"/>
              <a:t>     2. При </a:t>
            </a:r>
            <a:r>
              <a:rPr lang="en-US" b="1" dirty="0" smtClean="0"/>
              <a:t>N = 200 </a:t>
            </a:r>
            <a:r>
              <a:rPr lang="ru-RU" b="1" dirty="0" smtClean="0"/>
              <a:t> </a:t>
            </a:r>
            <a:r>
              <a:rPr lang="ru-RU" b="1" dirty="0" err="1" smtClean="0"/>
              <a:t>слабополезный</a:t>
            </a:r>
            <a:r>
              <a:rPr lang="ru-RU" b="1" dirty="0" smtClean="0"/>
              <a:t>  </a:t>
            </a:r>
            <a:r>
              <a:rPr lang="ru-RU" b="1" dirty="0" err="1" smtClean="0"/>
              <a:t>аллелль</a:t>
            </a:r>
            <a:r>
              <a:rPr lang="ru-RU" b="1" dirty="0" smtClean="0"/>
              <a:t> также в итоге зафиксировался, но путь был труден и извилист, могло и не повезти.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3. При </a:t>
            </a:r>
            <a:r>
              <a:rPr lang="en-US" b="1" dirty="0" smtClean="0"/>
              <a:t>N = 30 (</a:t>
            </a:r>
            <a:r>
              <a:rPr lang="ru-RU" b="1" dirty="0" smtClean="0"/>
              <a:t>крошечная популяция) власть отбора слабее, дрейф становится могущественным. В таких популяциях </a:t>
            </a:r>
            <a:r>
              <a:rPr lang="ru-RU" b="1" dirty="0" err="1" smtClean="0"/>
              <a:t>слабополезные</a:t>
            </a:r>
            <a:r>
              <a:rPr lang="ru-RU" b="1" dirty="0" smtClean="0"/>
              <a:t> и </a:t>
            </a:r>
            <a:r>
              <a:rPr lang="ru-RU" b="1" dirty="0" err="1" smtClean="0"/>
              <a:t>слабовредные</a:t>
            </a:r>
            <a:r>
              <a:rPr lang="ru-RU" b="1" dirty="0" smtClean="0"/>
              <a:t> мутации начинают вести себя как нейтральные. Их частоты «случайно блуждают», пока не наткнутся на верхний или нижний порог. Они становятся «невидимыми» для отбора. Поэтому </a:t>
            </a:r>
            <a:r>
              <a:rPr lang="ru-RU" b="1" dirty="0" err="1" smtClean="0"/>
              <a:t>слабовредная</a:t>
            </a:r>
            <a:r>
              <a:rPr lang="ru-RU" b="1" dirty="0" smtClean="0"/>
              <a:t> мутация может зафиксироваться, а </a:t>
            </a:r>
            <a:r>
              <a:rPr lang="ru-RU" b="1" dirty="0" err="1" smtClean="0"/>
              <a:t>слабополезная</a:t>
            </a:r>
            <a:r>
              <a:rPr lang="ru-RU" b="1" dirty="0" smtClean="0"/>
              <a:t> – элиминироваться.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</a:t>
            </a:r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3785" y="547320"/>
            <a:ext cx="320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3785" y="2414954"/>
            <a:ext cx="500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3785" y="4611077"/>
            <a:ext cx="320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66402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97"/>
            <a:ext cx="10515600" cy="5120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Популяционные волны (волны жизни)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633" y="850392"/>
            <a:ext cx="5480304" cy="567842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95" y="519684"/>
            <a:ext cx="5577840" cy="35966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3" y="3749040"/>
            <a:ext cx="6215444" cy="302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80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4009"/>
            <a:ext cx="10515600" cy="56692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Миграция генов (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gene migration, gene flow)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630936"/>
            <a:ext cx="8403336" cy="5952744"/>
          </a:xfrm>
        </p:spPr>
      </p:pic>
      <p:sp>
        <p:nvSpPr>
          <p:cNvPr id="6" name="TextBox 5"/>
          <p:cNvSpPr txBox="1"/>
          <p:nvPr/>
        </p:nvSpPr>
        <p:spPr>
          <a:xfrm>
            <a:off x="8805672" y="777240"/>
            <a:ext cx="301752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</a:t>
            </a:r>
            <a:r>
              <a:rPr lang="ru-RU" sz="2000" b="1" dirty="0" smtClean="0">
                <a:solidFill>
                  <a:srgbClr val="FF0000"/>
                </a:solidFill>
              </a:rPr>
              <a:t>Миграция генов </a:t>
            </a:r>
            <a:r>
              <a:rPr lang="ru-RU" sz="2000" b="1" dirty="0" smtClean="0"/>
              <a:t>– трансфер аллелей из одной популяции в другую.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Миграция приводит к выравниванию частот аллелей между популяциями, тем самым противодействует тенденции к дивергенции (расхождению) популяций.</a:t>
            </a:r>
          </a:p>
          <a:p>
            <a:r>
              <a:rPr lang="ru-RU" sz="2000" b="1" dirty="0" smtClean="0"/>
              <a:t>   Является одним из факторов эволюции, так как приводит к изменениям частот аллелей.</a:t>
            </a:r>
            <a:endParaRPr lang="ru-RU" sz="2000" b="1" dirty="0"/>
          </a:p>
          <a:p>
            <a:r>
              <a:rPr lang="ru-RU" sz="2000" b="1" dirty="0" smtClean="0"/>
              <a:t>  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783030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153"/>
            <a:ext cx="10515600" cy="55778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Пример: миграция генов как фактор эволюции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" y="713232"/>
            <a:ext cx="6130385" cy="5925312"/>
          </a:xfrm>
        </p:spPr>
      </p:pic>
      <p:sp>
        <p:nvSpPr>
          <p:cNvPr id="5" name="TextBox 4"/>
          <p:cNvSpPr txBox="1"/>
          <p:nvPr/>
        </p:nvSpPr>
        <p:spPr>
          <a:xfrm>
            <a:off x="7114032" y="795528"/>
            <a:ext cx="49103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Аллель В из  локуса группы крови типа АВ0 распределен в европейской популяции по градиенту с Запада на Восток, от Испании к России. </a:t>
            </a:r>
          </a:p>
          <a:p>
            <a:r>
              <a:rPr lang="ru-RU" b="1" dirty="0" smtClean="0"/>
              <a:t>   Этот градиент коррелирует с волнами миграции азиатских народов (т.наз. «Великое переселение народов» в результате наступления резкого похолодания) на Запад после падения Римской империи. </a:t>
            </a:r>
          </a:p>
          <a:p>
            <a:endParaRPr lang="ru-RU" b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2459736" y="1106424"/>
            <a:ext cx="1380744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328" y="3355848"/>
            <a:ext cx="4828032" cy="328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75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441"/>
            <a:ext cx="10515600" cy="5303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Изоляция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" y="2644172"/>
            <a:ext cx="4559808" cy="32144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369" y="2644172"/>
            <a:ext cx="2511551" cy="32144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274" y="621792"/>
            <a:ext cx="4450078" cy="5303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208" y="548640"/>
            <a:ext cx="7074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Изоляция</a:t>
            </a:r>
            <a:r>
              <a:rPr lang="ru-RU" b="1" dirty="0" smtClean="0"/>
              <a:t> – полное исключение или частичное затруднение свободного скрещивания особей одного вида из разных популяций. Изоляция увеличивает вероятность близкородственного скрещивания  – инбридинг. В результате увеличивается частота </a:t>
            </a:r>
            <a:r>
              <a:rPr lang="ru-RU" b="1" dirty="0" err="1" smtClean="0"/>
              <a:t>гомозигот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5176" y="2304288"/>
            <a:ext cx="4434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</a:t>
            </a:r>
            <a:r>
              <a:rPr lang="ru-RU" b="1" dirty="0" smtClean="0">
                <a:solidFill>
                  <a:srgbClr val="FF0000"/>
                </a:solidFill>
              </a:rPr>
              <a:t>Географическая изоляция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" y="5858637"/>
            <a:ext cx="452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Популяции обосабливаются друг от друга за счет природных препятствий – рек, проливов, горных хребтов, пустынь.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49369" y="2025968"/>
            <a:ext cx="2490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Биологическая изоляция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6054853" y="4956048"/>
            <a:ext cx="1380744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6510529" y="5419725"/>
            <a:ext cx="925068" cy="438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15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0585"/>
            <a:ext cx="10515600" cy="103327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Инбридинг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45" y="932688"/>
            <a:ext cx="6029325" cy="5705856"/>
          </a:xfrm>
        </p:spPr>
      </p:pic>
      <p:sp>
        <p:nvSpPr>
          <p:cNvPr id="7" name="TextBox 6"/>
          <p:cNvSpPr txBox="1"/>
          <p:nvPr/>
        </p:nvSpPr>
        <p:spPr>
          <a:xfrm>
            <a:off x="6611112" y="941832"/>
            <a:ext cx="53858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Инбридинг</a:t>
            </a:r>
            <a:r>
              <a:rPr lang="ru-RU" b="1" dirty="0" smtClean="0"/>
              <a:t> – скрещивание близкородственных особей. При инбридинге родители являются близкими родственниками и поэтому имеют много одинаковых аллелей. В результате по определенным аллелям увеличивается частота </a:t>
            </a:r>
            <a:r>
              <a:rPr lang="ru-RU" b="1" dirty="0" err="1" smtClean="0"/>
              <a:t>гомозигот</a:t>
            </a:r>
            <a:r>
              <a:rPr lang="ru-RU" b="1" dirty="0" smtClean="0"/>
              <a:t> в потомстве по вредным (</a:t>
            </a:r>
            <a:r>
              <a:rPr lang="en-US" b="1" dirty="0" smtClean="0"/>
              <a:t>deleterious) </a:t>
            </a:r>
            <a:r>
              <a:rPr lang="ru-RU" b="1" dirty="0" smtClean="0"/>
              <a:t>и летальным аллелям. </a:t>
            </a:r>
          </a:p>
          <a:p>
            <a:r>
              <a:rPr lang="ru-RU" b="1" dirty="0" smtClean="0"/>
              <a:t>   Увеличение </a:t>
            </a:r>
            <a:r>
              <a:rPr lang="ru-RU" b="1" dirty="0" err="1" smtClean="0"/>
              <a:t>гомозигот</a:t>
            </a:r>
            <a:r>
              <a:rPr lang="ru-RU" b="1" dirty="0" smtClean="0"/>
              <a:t> часто приводит к </a:t>
            </a:r>
            <a:r>
              <a:rPr lang="ru-RU" b="1" dirty="0" smtClean="0">
                <a:solidFill>
                  <a:srgbClr val="FF0000"/>
                </a:solidFill>
              </a:rPr>
              <a:t>инбредной депрессии </a:t>
            </a:r>
            <a:r>
              <a:rPr lang="ru-RU" b="1" dirty="0" smtClean="0"/>
              <a:t>– снижению жизнеспособности и низкой выживаемости потомства. Количество вредных аллелей, присутствующих в популяции, называется </a:t>
            </a:r>
            <a:r>
              <a:rPr lang="ru-RU" b="1" dirty="0" smtClean="0">
                <a:solidFill>
                  <a:srgbClr val="FF0000"/>
                </a:solidFill>
              </a:rPr>
              <a:t>генетическим грузом</a:t>
            </a:r>
            <a:r>
              <a:rPr lang="ru-RU" b="1" dirty="0" smtClean="0"/>
              <a:t>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Инцест</a:t>
            </a:r>
            <a:r>
              <a:rPr lang="ru-RU" b="1" dirty="0" smtClean="0"/>
              <a:t> – термин, применяемый преимущественно к человеческим популяциям, - крайняя форма инбридинга, когда скрещиваются особи, связанные прямым родством.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Инбридинг широко применяется в селекционной работе для выведения генетически идентичных особей (</a:t>
            </a:r>
            <a:r>
              <a:rPr lang="ru-RU" b="1" i="1" dirty="0" smtClean="0"/>
              <a:t>инбредных чистых линий</a:t>
            </a:r>
            <a:r>
              <a:rPr lang="ru-RU" b="1" dirty="0" smtClean="0"/>
              <a:t>). </a:t>
            </a:r>
            <a:r>
              <a:rPr lang="en-US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410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smtClean="0">
                <a:solidFill>
                  <a:srgbClr val="FF0000"/>
                </a:solidFill>
                <a:latin typeface="+mn-lt"/>
              </a:rPr>
              <a:t>Занятие </a:t>
            </a:r>
            <a:r>
              <a:rPr lang="ru-RU" sz="4800" b="1" smtClean="0">
                <a:solidFill>
                  <a:srgbClr val="FF0000"/>
                </a:solidFill>
                <a:latin typeface="+mn-lt"/>
              </a:rPr>
              <a:t>9.1</a:t>
            </a:r>
            <a:endParaRPr lang="ru-RU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04871"/>
            <a:ext cx="10515600" cy="37720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/>
              <a:t>The End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3089903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0585"/>
            <a:ext cx="10515600" cy="65836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Половой отбор – дорогое удовольствие для эволюции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28816" y="758952"/>
            <a:ext cx="5239512" cy="5815584"/>
          </a:xfrm>
        </p:spPr>
        <p:txBody>
          <a:bodyPr/>
          <a:lstStyle/>
          <a:p>
            <a:r>
              <a:rPr lang="ru-RU" sz="2400" b="1" dirty="0" smtClean="0"/>
              <a:t>   </a:t>
            </a:r>
            <a:r>
              <a:rPr lang="ru-RU" sz="2400" b="1" dirty="0" smtClean="0">
                <a:solidFill>
                  <a:srgbClr val="FF0000"/>
                </a:solidFill>
              </a:rPr>
              <a:t>Половой </a:t>
            </a:r>
            <a:r>
              <a:rPr lang="ru-RU" sz="2400" b="1" dirty="0">
                <a:solidFill>
                  <a:srgbClr val="FF0000"/>
                </a:solidFill>
              </a:rPr>
              <a:t>отбор</a:t>
            </a:r>
            <a:r>
              <a:rPr lang="ru-RU" sz="2400" b="1" dirty="0"/>
              <a:t> — это естественный отбор на успех в размножении. Выживание организмов является важным, но не единственным компонентом естественного отбора. </a:t>
            </a:r>
            <a:endParaRPr lang="ru-RU" sz="2400" b="1" dirty="0" smtClean="0"/>
          </a:p>
          <a:p>
            <a:r>
              <a:rPr lang="ru-RU" sz="2400" b="1" dirty="0"/>
              <a:t> </a:t>
            </a:r>
            <a:r>
              <a:rPr lang="ru-RU" sz="2400" b="1" dirty="0" smtClean="0"/>
              <a:t>  Другим </a:t>
            </a:r>
            <a:r>
              <a:rPr lang="ru-RU" sz="2400" b="1" dirty="0"/>
              <a:t>важным компонентом является привлекательность для особей противоположного пола</a:t>
            </a:r>
            <a:r>
              <a:rPr lang="ru-RU" sz="2400" b="1" dirty="0" smtClean="0"/>
              <a:t>.      Признаки</a:t>
            </a:r>
            <a:r>
              <a:rPr lang="ru-RU" sz="2400" b="1" dirty="0"/>
              <a:t>, которые снижают жизнеспособность их носителей, могут возникать и распространяться, если преимущества, которые они дают в успехе размножения, значительно выше, чем их недостатки для выживания.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" y="758952"/>
            <a:ext cx="6181344" cy="50200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304" y="5850374"/>
            <a:ext cx="6446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  У </a:t>
            </a:r>
            <a:r>
              <a:rPr lang="ru-RU" sz="1600" b="1" dirty="0" err="1" smtClean="0"/>
              <a:t>Ч.Дарвина</a:t>
            </a:r>
            <a:r>
              <a:rPr lang="ru-RU" sz="1600" b="1" dirty="0" smtClean="0"/>
              <a:t> </a:t>
            </a:r>
            <a:r>
              <a:rPr lang="ru-RU" sz="1600" b="1" dirty="0" smtClean="0"/>
              <a:t>были крупные проблемы с павлинами («вид павлиньего хвоста вызывает у меня тошноту»), </a:t>
            </a:r>
            <a:r>
              <a:rPr lang="ru-RU" sz="1600" b="1" dirty="0" smtClean="0"/>
              <a:t>ведь </a:t>
            </a:r>
            <a:r>
              <a:rPr lang="ru-RU" sz="1600" b="1" dirty="0" smtClean="0"/>
              <a:t>на первый взгляд наличие пышного хвоста не укладывается в теорию эволюции.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74876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6590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Типы мутаций: полезные, вредные и нейтральные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72122"/>
            <a:ext cx="10515600" cy="5986585"/>
          </a:xfrm>
        </p:spPr>
        <p:txBody>
          <a:bodyPr/>
          <a:lstStyle/>
          <a:p>
            <a:pPr lvl="4"/>
            <a:r>
              <a:rPr lang="ru-RU" dirty="0" smtClean="0"/>
              <a:t>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37878" y="672122"/>
            <a:ext cx="290861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МУТАЦИИ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3044283"/>
            <a:ext cx="266328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95078" y="3044283"/>
            <a:ext cx="284356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073483" y="3044283"/>
            <a:ext cx="314464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Снижение эффективности размножения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5254792" y="2253818"/>
            <a:ext cx="484632" cy="788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2877275">
            <a:off x="3010838" y="1443448"/>
            <a:ext cx="484632" cy="16998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7681987">
            <a:off x="7648315" y="1022769"/>
            <a:ext cx="484632" cy="25478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38200" y="3044284"/>
            <a:ext cx="2522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Увеличение эффективности размножения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95079" y="3086596"/>
            <a:ext cx="2522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Эффективность размножения не изменяется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 rot="10800000" flipV="1">
            <a:off x="-45718" y="5107258"/>
            <a:ext cx="45719" cy="981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flipH="1">
            <a:off x="2078891" y="4077025"/>
            <a:ext cx="515816" cy="9769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5232226" y="4077026"/>
            <a:ext cx="484632" cy="60502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 flipH="1">
            <a:off x="9269045" y="4077025"/>
            <a:ext cx="477117" cy="9769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838200" y="5212862"/>
            <a:ext cx="2663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Положительный естественный отбор.</a:t>
            </a:r>
          </a:p>
          <a:p>
            <a:pPr algn="ctr"/>
            <a:r>
              <a:rPr lang="ru-RU" b="1" dirty="0" smtClean="0"/>
              <a:t>Вероятно закрепление мутаций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046593" y="4749148"/>
            <a:ext cx="32744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Не подвергаются действию естественного отбора.</a:t>
            </a:r>
          </a:p>
          <a:p>
            <a:pPr algn="ctr"/>
            <a:r>
              <a:rPr lang="ru-RU" b="1" dirty="0" smtClean="0"/>
              <a:t>На них влияет случайный генетический дрейф: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«Бутылочное горлышко».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FF0000"/>
                </a:solidFill>
              </a:rPr>
              <a:t>«Эффект основателя».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59262" y="5291015"/>
            <a:ext cx="3058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Отрицательный (очищающий) естественный отбор.</a:t>
            </a:r>
          </a:p>
          <a:p>
            <a:pPr algn="ctr"/>
            <a:r>
              <a:rPr lang="ru-RU" b="1" dirty="0" smtClean="0"/>
              <a:t>Вероятно удаление мутаций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90829" y="1129322"/>
            <a:ext cx="22177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b="1" dirty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олезные</a:t>
            </a:r>
            <a:r>
              <a:rPr lang="ru-RU" b="1" dirty="0" smtClean="0"/>
              <a:t> мутации – способствуют приспособляемости (эффективности размножения) 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159263" y="1129322"/>
            <a:ext cx="3524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b="1" dirty="0">
                <a:solidFill>
                  <a:srgbClr val="FF0000"/>
                </a:solidFill>
              </a:rPr>
              <a:t>В</a:t>
            </a:r>
            <a:r>
              <a:rPr lang="ru-RU" b="1" dirty="0" smtClean="0">
                <a:solidFill>
                  <a:srgbClr val="FF0000"/>
                </a:solidFill>
              </a:rPr>
              <a:t>редные</a:t>
            </a:r>
            <a:r>
              <a:rPr lang="ru-RU" b="1" dirty="0" smtClean="0"/>
              <a:t> мутации – уменьшают приспособляемость (эффективность размножения)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837878" y="1585352"/>
            <a:ext cx="3102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Селективно нейтральные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(</a:t>
            </a:r>
            <a:r>
              <a:rPr lang="ru-RU" sz="1600" b="1" dirty="0" smtClean="0">
                <a:solidFill>
                  <a:srgbClr val="FF0000"/>
                </a:solidFill>
              </a:rPr>
              <a:t>их подавляющее большинство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891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1367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Теория (почти) нейтральной эволюции (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М.Кимура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65373" y="502231"/>
          <a:ext cx="6491906" cy="6199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Документ" r:id="rId3" imgW="5936788" imgH="3676408" progId="Word.Document.12">
                  <p:embed/>
                </p:oleObj>
              </mc:Choice>
              <mc:Fallback>
                <p:oleObj name="Документ" r:id="rId3" imgW="5936788" imgH="3676408" progId="Word.Document.12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373" y="502231"/>
                        <a:ext cx="6491906" cy="6199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73083" y="3334215"/>
            <a:ext cx="423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5278" y="6367346"/>
            <a:ext cx="1929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C     H    M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3103" y="502231"/>
            <a:ext cx="54306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1. Основной вклад в генное разнообразие вносят нейтральные мутации. Они не полезны и не вредны. Поэтому они не контролируются отбором.</a:t>
            </a:r>
          </a:p>
          <a:p>
            <a:r>
              <a:rPr lang="ru-RU" b="1" dirty="0" smtClean="0"/>
              <a:t>   2. Скорость эволюции белка (число мутантных замен остатков  на 1 позицию в год) остается почти постоянной пока трехмерная структура белка и его функция серьезно не изменены. </a:t>
            </a:r>
          </a:p>
          <a:p>
            <a:r>
              <a:rPr lang="ru-RU" b="1" dirty="0" smtClean="0"/>
              <a:t>   3. Более функционально значимые части белка (консервативные области активных центров) меняются значительно медленнее, чем мало значимые.</a:t>
            </a:r>
          </a:p>
          <a:p>
            <a:r>
              <a:rPr lang="ru-RU" b="1" dirty="0" smtClean="0"/>
              <a:t>   4. Замены, слабо влияющие на третичную структуру и функцию белка, фиксируются в ходе эволюции значительно чаще.</a:t>
            </a:r>
          </a:p>
          <a:p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103" y="4505092"/>
            <a:ext cx="2308304" cy="23529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221" y="4348975"/>
            <a:ext cx="3122340" cy="235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67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2446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Дрейф генов  (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genetic drift)</a:t>
            </a:r>
            <a:endParaRPr lang="ru-RU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2741" y="4650059"/>
            <a:ext cx="5531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641848" y="694944"/>
            <a:ext cx="5711952" cy="54820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 smtClean="0"/>
              <a:t>   </a:t>
            </a:r>
            <a:r>
              <a:rPr lang="ru-RU" sz="1800" b="1" dirty="0" smtClean="0">
                <a:solidFill>
                  <a:srgbClr val="FF0000"/>
                </a:solidFill>
              </a:rPr>
              <a:t>Дрейф генов </a:t>
            </a:r>
            <a:r>
              <a:rPr lang="ru-RU" sz="1800" b="1" dirty="0" smtClean="0"/>
              <a:t>(генетико-автоматические процессы) – случайные изменения частот аллелей и генотипов, происходящих преимущественно в </a:t>
            </a:r>
            <a:r>
              <a:rPr lang="ru-RU" sz="1800" b="1" dirty="0" smtClean="0">
                <a:solidFill>
                  <a:srgbClr val="FF0000"/>
                </a:solidFill>
              </a:rPr>
              <a:t>небольших неоднородных популяциях </a:t>
            </a:r>
            <a:r>
              <a:rPr lang="ru-RU" sz="1800" b="1" dirty="0" smtClean="0"/>
              <a:t>при смене поколений.</a:t>
            </a:r>
          </a:p>
          <a:p>
            <a:pPr marL="0" indent="0" algn="just">
              <a:buNone/>
            </a:pPr>
            <a:r>
              <a:rPr lang="ru-RU" sz="1800" b="1" dirty="0" smtClean="0"/>
              <a:t>   Дрейф генов приводит к двум возможным результатам: случайная флуктуация частоты </a:t>
            </a:r>
            <a:r>
              <a:rPr lang="ru-RU" sz="1800" b="1" dirty="0" err="1" smtClean="0"/>
              <a:t>аллеля</a:t>
            </a:r>
            <a:r>
              <a:rPr lang="ru-RU" sz="1800" b="1" dirty="0" smtClean="0"/>
              <a:t> приводит либо к его закреплению в популяции, либо к его исчезновению.</a:t>
            </a:r>
          </a:p>
          <a:p>
            <a:pPr marL="0" indent="0" algn="just">
              <a:buNone/>
            </a:pPr>
            <a:r>
              <a:rPr lang="ru-RU" sz="1800" b="1" dirty="0" smtClean="0"/>
              <a:t>   В результате дрейфа генов происходит возрастание генетической однородности популяции и, соответственно, случайное существенное увеличение частоты ранее редкого </a:t>
            </a:r>
            <a:r>
              <a:rPr lang="ru-RU" sz="1800" b="1" dirty="0" err="1" smtClean="0"/>
              <a:t>аллеля</a:t>
            </a:r>
            <a:r>
              <a:rPr lang="ru-RU" sz="1800" b="1" dirty="0" smtClean="0"/>
              <a:t>.</a:t>
            </a:r>
          </a:p>
          <a:p>
            <a:pPr marL="0" indent="0" algn="just">
              <a:buNone/>
            </a:pPr>
            <a:r>
              <a:rPr lang="ru-RU" sz="1800" b="1" dirty="0" smtClean="0"/>
              <a:t>   Впоследствии по мере увеличения численности популяции вновь возрастает роль естественного отбора. Теперь он будет распространяться на новый генофонд, приводя его к направленным изменениям.</a:t>
            </a:r>
          </a:p>
          <a:p>
            <a:pPr marL="0" indent="0" algn="just">
              <a:buNone/>
            </a:pPr>
            <a:r>
              <a:rPr lang="ru-RU" sz="1800" b="1" dirty="0" smtClean="0"/>
              <a:t>   Совокупность этих процессов может привести к возникновению новых видов.</a:t>
            </a:r>
            <a:endParaRPr lang="ru-RU" sz="1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9934" y="5193792"/>
            <a:ext cx="5443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624468"/>
            <a:ext cx="5443728" cy="59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35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3737"/>
            <a:ext cx="10515600" cy="113385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Вариант дрейфа генов: «бутылочное горлышко»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bottleneck)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" y="1307592"/>
            <a:ext cx="5569153" cy="5312664"/>
          </a:xfrm>
        </p:spPr>
      </p:pic>
      <p:sp>
        <p:nvSpPr>
          <p:cNvPr id="5" name="TextBox 4"/>
          <p:cNvSpPr txBox="1"/>
          <p:nvPr/>
        </p:nvSpPr>
        <p:spPr>
          <a:xfrm>
            <a:off x="6199632" y="1216152"/>
            <a:ext cx="586130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</a:t>
            </a:r>
            <a:r>
              <a:rPr lang="ru-RU" sz="2000" b="1" dirty="0" smtClean="0">
                <a:solidFill>
                  <a:srgbClr val="FF0000"/>
                </a:solidFill>
              </a:rPr>
              <a:t>Бутылочное горлышко</a:t>
            </a:r>
            <a:r>
              <a:rPr lang="ru-RU" sz="2000" b="1" dirty="0" smtClean="0"/>
              <a:t>  - сокращение генофонда (генетического разнообразия) вследствие прохождения популяции через период критического сокращения ее численности с последующим восстановлением или полным вымиранием.</a:t>
            </a:r>
          </a:p>
          <a:p>
            <a:r>
              <a:rPr lang="en-US" sz="2000" b="1" dirty="0" smtClean="0"/>
              <a:t>     </a:t>
            </a:r>
            <a:r>
              <a:rPr lang="ru-RU" sz="2000" b="1" dirty="0" smtClean="0"/>
              <a:t>Поскольку при этом происходит изменение частот аллелей, данный эффект относится к </a:t>
            </a:r>
            <a:r>
              <a:rPr lang="ru-RU" sz="2000" b="1" i="1" dirty="0" smtClean="0"/>
              <a:t>факторам эволюции.</a:t>
            </a:r>
          </a:p>
          <a:p>
            <a:r>
              <a:rPr lang="en-US" sz="2000" b="1" dirty="0" smtClean="0"/>
              <a:t>     </a:t>
            </a:r>
            <a:r>
              <a:rPr lang="ru-RU" sz="2000" b="1" dirty="0" smtClean="0"/>
              <a:t>Пример: около 75 тыс. лет тому назад после извержения вулкана </a:t>
            </a:r>
            <a:r>
              <a:rPr lang="ru-RU" sz="2000" b="1" dirty="0" err="1" smtClean="0"/>
              <a:t>Тоба</a:t>
            </a:r>
            <a:r>
              <a:rPr lang="ru-RU" sz="2000" b="1" dirty="0" smtClean="0"/>
              <a:t> (Индонезия) наступило временное сильное похолодание Земли, т.н. «вулканическая зима».</a:t>
            </a:r>
          </a:p>
          <a:p>
            <a:r>
              <a:rPr lang="en-US" sz="2000" b="1" dirty="0" smtClean="0"/>
              <a:t>     </a:t>
            </a:r>
            <a:r>
              <a:rPr lang="ru-RU" sz="2000" b="1" dirty="0" smtClean="0"/>
              <a:t>В результате численность человечества сократилось до примерно 2000 человек (</a:t>
            </a:r>
            <a:r>
              <a:rPr lang="en-US" sz="2000" b="1" dirty="0" smtClean="0"/>
              <a:t>The American Journal of Human Genetics).</a:t>
            </a:r>
            <a:endParaRPr lang="ru-RU" sz="2000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1307592"/>
            <a:ext cx="3009900" cy="187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19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4009"/>
            <a:ext cx="10515600" cy="73151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Пример «бутылочного горлышка»: популяция гепардов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" y="731520"/>
            <a:ext cx="8165592" cy="5861304"/>
          </a:xfrm>
        </p:spPr>
      </p:pic>
      <p:sp>
        <p:nvSpPr>
          <p:cNvPr id="5" name="Прямоугольник 4"/>
          <p:cNvSpPr/>
          <p:nvPr/>
        </p:nvSpPr>
        <p:spPr>
          <a:xfrm>
            <a:off x="8430768" y="916400"/>
            <a:ext cx="33741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400" b="1" dirty="0" smtClean="0"/>
              <a:t>Популяция </a:t>
            </a:r>
            <a:r>
              <a:rPr lang="ru-RU" sz="2400" b="1" dirty="0"/>
              <a:t>гепардов – не более 20 тыс. особей. Они обладают очень низким генетическим разнообразием, видимо, в результате прохождения через «</a:t>
            </a:r>
            <a:r>
              <a:rPr lang="ru-RU" sz="2400" b="1" dirty="0">
                <a:solidFill>
                  <a:srgbClr val="FF0000"/>
                </a:solidFill>
              </a:rPr>
              <a:t>бутылочное горлышко</a:t>
            </a:r>
            <a:r>
              <a:rPr lang="ru-RU" sz="2400" b="1" dirty="0" smtClean="0"/>
              <a:t>» около 10 тыс. лет тому назад.</a:t>
            </a:r>
          </a:p>
          <a:p>
            <a:r>
              <a:rPr lang="ru-RU" sz="2400" b="1" dirty="0" smtClean="0"/>
              <a:t>   Итог</a:t>
            </a:r>
            <a:r>
              <a:rPr lang="ru-RU" sz="2400" b="1" dirty="0"/>
              <a:t>: снижение плодовитости и высокая частота заболеваний.</a:t>
            </a:r>
          </a:p>
        </p:txBody>
      </p:sp>
    </p:spTree>
    <p:extLst>
      <p:ext uri="{BB962C8B-B14F-4D97-AF65-F5344CB8AC3E}">
        <p14:creationId xmlns:p14="http://schemas.microsoft.com/office/powerpoint/2010/main" val="481029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8872"/>
            <a:ext cx="10515600" cy="8046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Вариант дрейфа генов: «эффект основателя»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36024" y="923544"/>
            <a:ext cx="2642616" cy="5253419"/>
          </a:xfrm>
        </p:spPr>
        <p:txBody>
          <a:bodyPr>
            <a:normAutofit/>
          </a:bodyPr>
          <a:lstStyle/>
          <a:p>
            <a:r>
              <a:rPr lang="ru-RU" sz="2000" b="1" dirty="0"/>
              <a:t>«</a:t>
            </a:r>
            <a:r>
              <a:rPr lang="ru-RU" sz="2000" b="1" dirty="0">
                <a:solidFill>
                  <a:srgbClr val="FF0000"/>
                </a:solidFill>
              </a:rPr>
              <a:t>Эффект основателя</a:t>
            </a:r>
            <a:r>
              <a:rPr lang="ru-RU" sz="2000" b="1" dirty="0"/>
              <a:t>» – заселение новой географической территории малой группой представителей данного вида, у которых частоты аллелей случайно отклоняются </a:t>
            </a:r>
            <a:r>
              <a:rPr lang="ru-RU" sz="2000" b="1" dirty="0" smtClean="0"/>
              <a:t>от частот, </a:t>
            </a:r>
            <a:r>
              <a:rPr lang="ru-RU" sz="2000" b="1" dirty="0"/>
              <a:t>характерных для вида в </a:t>
            </a:r>
            <a:r>
              <a:rPr lang="ru-RU" sz="2000" b="1" dirty="0" smtClean="0"/>
              <a:t>целом.</a:t>
            </a:r>
            <a:endParaRPr lang="ru-RU" sz="2000" b="1" dirty="0"/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1152144"/>
            <a:ext cx="5193792" cy="51465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688" y="1152144"/>
            <a:ext cx="3881336" cy="51465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304" y="6428232"/>
            <a:ext cx="11512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 случаю «эффекта основателя» можно отнести и легендарного царя Соломона, у которого было 700 жен и 300 наложниц.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132998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50018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Дрейф генов: судьба нейтральных мутаций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98585"/>
            <a:ext cx="11285416" cy="3094892"/>
          </a:xfrm>
        </p:spPr>
      </p:pic>
      <p:sp>
        <p:nvSpPr>
          <p:cNvPr id="5" name="TextBox 4"/>
          <p:cNvSpPr txBox="1"/>
          <p:nvPr/>
        </p:nvSpPr>
        <p:spPr>
          <a:xfrm>
            <a:off x="117230" y="3493478"/>
            <a:ext cx="118090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В популяции животных имеется  ген А в двух вариантах (аллелях):  А₁ и А₂. У половины животных  имеется аллель А₁ (частота этого </a:t>
            </a:r>
            <a:r>
              <a:rPr lang="ru-RU" b="1" dirty="0" err="1" smtClean="0"/>
              <a:t>аллеля</a:t>
            </a:r>
            <a:r>
              <a:rPr lang="ru-RU" b="1" dirty="0" smtClean="0"/>
              <a:t> </a:t>
            </a:r>
            <a:r>
              <a:rPr lang="en-US" b="1" dirty="0" smtClean="0"/>
              <a:t>q =</a:t>
            </a:r>
            <a:r>
              <a:rPr lang="ru-RU" b="1" dirty="0" smtClean="0"/>
              <a:t> 0,5), у второй половины  - аллель А₂ (его частота </a:t>
            </a:r>
            <a:r>
              <a:rPr lang="en-US" b="1" dirty="0" smtClean="0"/>
              <a:t>q </a:t>
            </a:r>
            <a:r>
              <a:rPr lang="ru-RU" b="1" dirty="0" smtClean="0"/>
              <a:t>также  </a:t>
            </a:r>
            <a:r>
              <a:rPr lang="en-US" b="1" dirty="0" smtClean="0"/>
              <a:t>= </a:t>
            </a:r>
            <a:r>
              <a:rPr lang="ru-RU" b="1" dirty="0" smtClean="0"/>
              <a:t>0,5). </a:t>
            </a:r>
          </a:p>
          <a:p>
            <a:r>
              <a:rPr lang="ru-RU" b="1" dirty="0" smtClean="0"/>
              <a:t>     Как будет меняться частота </a:t>
            </a:r>
            <a:r>
              <a:rPr lang="ru-RU" b="1" dirty="0" err="1" smtClean="0"/>
              <a:t>аллеля</a:t>
            </a:r>
            <a:r>
              <a:rPr lang="ru-RU" b="1" dirty="0" smtClean="0"/>
              <a:t> А₂, если мутация, которая привела к его возникновению, была нейтральной (не сказывается на плодовитости)? Эффективность размножения для носителей этих аллелей одинакова.</a:t>
            </a:r>
          </a:p>
          <a:p>
            <a:r>
              <a:rPr lang="ru-RU" b="1" dirty="0" smtClean="0"/>
              <a:t>     Ответ: частота останется прежней (0,5) – </a:t>
            </a:r>
            <a:r>
              <a:rPr lang="ru-RU" b="1" dirty="0" smtClean="0">
                <a:solidFill>
                  <a:srgbClr val="FF0000"/>
                </a:solidFill>
              </a:rPr>
              <a:t>ошибочен</a:t>
            </a:r>
            <a:r>
              <a:rPr lang="ru-RU" b="1" dirty="0" smtClean="0"/>
              <a:t>!</a:t>
            </a:r>
          </a:p>
          <a:p>
            <a:r>
              <a:rPr lang="ru-RU" b="1" dirty="0" smtClean="0"/>
              <a:t>     Видно, что частота </a:t>
            </a:r>
            <a:r>
              <a:rPr lang="ru-RU" b="1" dirty="0" err="1" smtClean="0"/>
              <a:t>аллеля</a:t>
            </a:r>
            <a:r>
              <a:rPr lang="ru-RU" b="1" dirty="0" smtClean="0"/>
              <a:t> А₂ от поколения к поколению хаотически колебалась («случайные блуждания»). Эти блуждания будут продолжаться до тех пор, пока частота либо не достигнет 1 (аллель </a:t>
            </a:r>
            <a:r>
              <a:rPr lang="ru-RU" b="1" dirty="0" smtClean="0">
                <a:solidFill>
                  <a:srgbClr val="FF0000"/>
                </a:solidFill>
              </a:rPr>
              <a:t>зафиксировался</a:t>
            </a:r>
            <a:r>
              <a:rPr lang="ru-RU" b="1" dirty="0" smtClean="0"/>
              <a:t> в геноме всех животных популяции (частота – 100%), либо упадет до 0 (аллель </a:t>
            </a:r>
            <a:r>
              <a:rPr lang="ru-RU" b="1" dirty="0" smtClean="0">
                <a:solidFill>
                  <a:srgbClr val="FF0000"/>
                </a:solidFill>
              </a:rPr>
              <a:t>элиминировался</a:t>
            </a:r>
            <a:r>
              <a:rPr lang="ru-RU" b="1" dirty="0" smtClean="0"/>
              <a:t> из генофонда популяции – его частота – 0%). Вероятность фиксации или элиминации: </a:t>
            </a:r>
            <a:r>
              <a:rPr lang="ru-RU" sz="2000" b="1" dirty="0" smtClean="0">
                <a:solidFill>
                  <a:srgbClr val="00B050"/>
                </a:solidFill>
              </a:rPr>
              <a:t>Р = </a:t>
            </a:r>
            <a:r>
              <a:rPr lang="en-US" sz="2000" b="1" dirty="0" smtClean="0">
                <a:solidFill>
                  <a:srgbClr val="00B050"/>
                </a:solidFill>
              </a:rPr>
              <a:t>q</a:t>
            </a:r>
            <a:r>
              <a:rPr lang="ru-RU" sz="2000" b="1" dirty="0" smtClean="0">
                <a:solidFill>
                  <a:srgbClr val="00B050"/>
                </a:solidFill>
              </a:rPr>
              <a:t>.</a:t>
            </a:r>
          </a:p>
          <a:p>
            <a:r>
              <a:rPr lang="en-US" b="1" dirty="0" smtClean="0"/>
              <a:t>   </a:t>
            </a:r>
            <a:r>
              <a:rPr lang="ru-RU" b="1" dirty="0" smtClean="0"/>
              <a:t>Так будет всегда: нейтральный аллель будет случайно блуждать между 0 и 1, пока с равной вероятностью не упрется либо в верхний, либо в нижний предел. Это и есть «</a:t>
            </a:r>
            <a:r>
              <a:rPr lang="ru-RU" b="1" dirty="0" smtClean="0">
                <a:solidFill>
                  <a:srgbClr val="FF0000"/>
                </a:solidFill>
              </a:rPr>
              <a:t>генетический дрейф</a:t>
            </a:r>
            <a:r>
              <a:rPr lang="ru-RU" b="1" dirty="0" smtClean="0"/>
              <a:t>» – случайные изменения частот аллелей, не зависящие от приспособленности.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638338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1373</Words>
  <Application>Microsoft Office PowerPoint</Application>
  <PresentationFormat>Широкоэкранный</PresentationFormat>
  <Paragraphs>86</Paragraphs>
  <Slides>16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Документ</vt:lpstr>
      <vt:lpstr>Занятие 9.1</vt:lpstr>
      <vt:lpstr>Половой отбор – дорогое удовольствие для эволюции</vt:lpstr>
      <vt:lpstr>Типы мутаций: полезные, вредные и нейтральные</vt:lpstr>
      <vt:lpstr>Теория (почти) нейтральной эволюции (М.Кимура)</vt:lpstr>
      <vt:lpstr> Дрейф генов  (genetic drift)</vt:lpstr>
      <vt:lpstr>Вариант дрейфа генов: «бутылочное горлышко» (bottleneck)</vt:lpstr>
      <vt:lpstr>Пример «бутылочного горлышка»: популяция гепардов</vt:lpstr>
      <vt:lpstr>Вариант дрейфа генов: «эффект основателя»</vt:lpstr>
      <vt:lpstr>Дрейф генов: судьба нейтральных мутаций</vt:lpstr>
      <vt:lpstr>Две главные движущие силы эволюции, естественный отбор и дрейф, –    кто и когда сильнее?</vt:lpstr>
      <vt:lpstr>Популяционные волны (волны жизни)</vt:lpstr>
      <vt:lpstr>Миграция генов (gene migration, gene flow)</vt:lpstr>
      <vt:lpstr>Пример: миграция генов как фактор эволюции</vt:lpstr>
      <vt:lpstr>Изоляция</vt:lpstr>
      <vt:lpstr>Инбридинг</vt:lpstr>
      <vt:lpstr>Занятие 9.1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9</dc:title>
  <dc:creator>Кирилл</dc:creator>
  <cp:lastModifiedBy>Кирилл</cp:lastModifiedBy>
  <cp:revision>50</cp:revision>
  <dcterms:created xsi:type="dcterms:W3CDTF">2021-08-05T03:24:34Z</dcterms:created>
  <dcterms:modified xsi:type="dcterms:W3CDTF">2022-02-10T08:53:42Z</dcterms:modified>
</cp:coreProperties>
</file>